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0909" autoAdjust="0"/>
  </p:normalViewPr>
  <p:slideViewPr>
    <p:cSldViewPr snapToGrid="0">
      <p:cViewPr varScale="1">
        <p:scale>
          <a:sx n="59" d="100"/>
          <a:sy n="59" d="100"/>
        </p:scale>
        <p:origin x="1176" y="78"/>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61CEFF-7C4F-4C80-8633-5697C8F3AB07}" type="datetimeFigureOut">
              <a:rPr lang="en-AI" smtClean="0"/>
              <a:t>10/30/2020</a:t>
            </a:fld>
            <a:endParaRPr lang="en-A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515A85-6C18-4308-98AC-9D0063765A9C}" type="slidenum">
              <a:rPr lang="en-AI" smtClean="0"/>
              <a:t>‹#›</a:t>
            </a:fld>
            <a:endParaRPr lang="en-AI"/>
          </a:p>
        </p:txBody>
      </p:sp>
    </p:spTree>
    <p:extLst>
      <p:ext uri="{BB962C8B-B14F-4D97-AF65-F5344CB8AC3E}">
        <p14:creationId xmlns:p14="http://schemas.microsoft.com/office/powerpoint/2010/main" val="531672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a:t>
            </a:fld>
            <a:endParaRPr lang="en-AI"/>
          </a:p>
        </p:txBody>
      </p:sp>
    </p:spTree>
    <p:extLst>
      <p:ext uri="{BB962C8B-B14F-4D97-AF65-F5344CB8AC3E}">
        <p14:creationId xmlns:p14="http://schemas.microsoft.com/office/powerpoint/2010/main" val="900528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is equilibrium and balance in every system. A system has organized elements  for a common purpose. It is aimed at solve various problems. A system approach to healthcare contains elements that can operate both individually and in connection. It produces cheaper and better healthcare outcomes .</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2</a:t>
            </a:fld>
            <a:endParaRPr lang="en-AI"/>
          </a:p>
        </p:txBody>
      </p:sp>
    </p:spTree>
    <p:extLst>
      <p:ext uri="{BB962C8B-B14F-4D97-AF65-F5344CB8AC3E}">
        <p14:creationId xmlns:p14="http://schemas.microsoft.com/office/powerpoint/2010/main" val="4232224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Patients, the healthcare team and the environmental framework the hospital’s operations are the elements of a system approach to an hospital. It has alignment to the improvement of the outcomes of the customers. Identification of customers may be through maintenance of the records about the patients and understanding their concerns. </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3</a:t>
            </a:fld>
            <a:endParaRPr lang="en-AI"/>
          </a:p>
        </p:txBody>
      </p:sp>
    </p:spTree>
    <p:extLst>
      <p:ext uri="{BB962C8B-B14F-4D97-AF65-F5344CB8AC3E}">
        <p14:creationId xmlns:p14="http://schemas.microsoft.com/office/powerpoint/2010/main" val="1712959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Test reports and specimen are the basis for care to patients. Personalized support should also be given in healthcare service delivery. Advice to the patients should be given by the healthcare team and professional. Support should also be given at different stages such as admission and registration. Healthcare plans should be present for the providence of quality services to be achieved.</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4</a:t>
            </a:fld>
            <a:endParaRPr lang="en-AI"/>
          </a:p>
        </p:txBody>
      </p:sp>
    </p:spTree>
    <p:extLst>
      <p:ext uri="{BB962C8B-B14F-4D97-AF65-F5344CB8AC3E}">
        <p14:creationId xmlns:p14="http://schemas.microsoft.com/office/powerpoint/2010/main" val="36680055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Digital experience in the organization is abundant. There is also shift to virtual communication with their doctors opposed to seeing them in person. leveraging data has recently increased. The customers understand best times to visit the hospital. Personalized services in the organization have also increased. It helps physicians in understanding customer history, their health risks and potential issues.</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5</a:t>
            </a:fld>
            <a:endParaRPr lang="en-AI"/>
          </a:p>
        </p:txBody>
      </p:sp>
    </p:spTree>
    <p:extLst>
      <p:ext uri="{BB962C8B-B14F-4D97-AF65-F5344CB8AC3E}">
        <p14:creationId xmlns:p14="http://schemas.microsoft.com/office/powerpoint/2010/main" val="656370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Data security  is a concern to all patients. Medical Wearables are also common. They help patients to monitor their health. Smart technology  has also been embraced. The smart beds that are equipped with weight sensors allow the bed to self-adjust their angle which enhances safety and comfort of the patient.</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6</a:t>
            </a:fld>
            <a:endParaRPr lang="en-AI"/>
          </a:p>
        </p:txBody>
      </p:sp>
    </p:spTree>
    <p:extLst>
      <p:ext uri="{BB962C8B-B14F-4D97-AF65-F5344CB8AC3E}">
        <p14:creationId xmlns:p14="http://schemas.microsoft.com/office/powerpoint/2010/main" val="3238943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important for hospital know its customers. Knowledge of the ideal helps healthcare facilities to satisfy them. Going omnichannel enhances customer experience. a customer experience management program are important. self-service helps customers to satisfy themselves. There should be an alignment to quality of the customer service experience in the hospital and all the aspects of the customer journey. </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7</a:t>
            </a:fld>
            <a:endParaRPr lang="en-AI"/>
          </a:p>
        </p:txBody>
      </p:sp>
    </p:spTree>
    <p:extLst>
      <p:ext uri="{BB962C8B-B14F-4D97-AF65-F5344CB8AC3E}">
        <p14:creationId xmlns:p14="http://schemas.microsoft.com/office/powerpoint/2010/main" val="1839177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Improvement in the call centre's performance is require to gaining  competitive advantage  in the world of customer experience. Leveraging customer experience analytics is important. rewarding those customers that stay loyal improves customer experiences. Social media engagement  is also important.</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8</a:t>
            </a:fld>
            <a:endParaRPr lang="en-AI"/>
          </a:p>
        </p:txBody>
      </p:sp>
    </p:spTree>
    <p:extLst>
      <p:ext uri="{BB962C8B-B14F-4D97-AF65-F5344CB8AC3E}">
        <p14:creationId xmlns:p14="http://schemas.microsoft.com/office/powerpoint/2010/main" val="3582452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Obama’s Administration’s efforts to strengthen Medicare has been depicted through the Affordable Care Act. It is majorly focused on lowering healthcare costs while it improves its quality. ACA has not only expanded and reformed the insurance coverage but also given provisions for resolving the problems that face U.S healthcare. </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9</a:t>
            </a:fld>
            <a:endParaRPr lang="en-AI"/>
          </a:p>
        </p:txBody>
      </p:sp>
    </p:spTree>
    <p:extLst>
      <p:ext uri="{BB962C8B-B14F-4D97-AF65-F5344CB8AC3E}">
        <p14:creationId xmlns:p14="http://schemas.microsoft.com/office/powerpoint/2010/main" val="2282457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Preventive benefits that newly are free to the people with Medicare have been introduced by ACA. prescription drug ‘donut hole’ coverage gap has also been covered. short-term achievement of saving in Medicare which makes service delivery even better have resulted.</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10</a:t>
            </a:fld>
            <a:endParaRPr lang="en-AI"/>
          </a:p>
        </p:txBody>
      </p:sp>
    </p:spTree>
    <p:extLst>
      <p:ext uri="{BB962C8B-B14F-4D97-AF65-F5344CB8AC3E}">
        <p14:creationId xmlns:p14="http://schemas.microsoft.com/office/powerpoint/2010/main" val="2984728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Pay-for- performance is a common practice in the improvement of quality healthcare. Those hospitals that perform well after receiving financial incentives receive in terms of bonus payment. Penalties are attached to performance below the threshold level.</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11</a:t>
            </a:fld>
            <a:endParaRPr lang="en-AI"/>
          </a:p>
        </p:txBody>
      </p:sp>
    </p:spTree>
    <p:extLst>
      <p:ext uri="{BB962C8B-B14F-4D97-AF65-F5344CB8AC3E}">
        <p14:creationId xmlns:p14="http://schemas.microsoft.com/office/powerpoint/2010/main" val="975461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patients, physicians, employers, insurance companies, pharmaceutical firms and government are the major stakeholders in the healthcare system. everything will be patient centered in the new system. physicians will be able to examine the patients closely which will lead to more individualized care. The duty to cover their employees through there medical matters by employers will be made more easier.</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12</a:t>
            </a:fld>
            <a:endParaRPr lang="en-AI"/>
          </a:p>
        </p:txBody>
      </p:sp>
    </p:spTree>
    <p:extLst>
      <p:ext uri="{BB962C8B-B14F-4D97-AF65-F5344CB8AC3E}">
        <p14:creationId xmlns:p14="http://schemas.microsoft.com/office/powerpoint/2010/main" val="2189137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insurance companies, the new system will cover the currently rising premiums and the strict requirements. medical costs are lowered When more people are covered by health insurance. Government expenditure will also be reduced through the reduction of wastages.</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13</a:t>
            </a:fld>
            <a:endParaRPr lang="en-AI"/>
          </a:p>
        </p:txBody>
      </p:sp>
    </p:spTree>
    <p:extLst>
      <p:ext uri="{BB962C8B-B14F-4D97-AF65-F5344CB8AC3E}">
        <p14:creationId xmlns:p14="http://schemas.microsoft.com/office/powerpoint/2010/main" val="2964280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Customer satisfaction will be measured through the collection of feedback from the patients. Qualitative methods such as research will also be employed in determining the level that the outcomes have been improved. Completion of the processes that the organization undertakes will be another important tool.</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14</a:t>
            </a:fld>
            <a:endParaRPr lang="en-AI"/>
          </a:p>
        </p:txBody>
      </p:sp>
    </p:spTree>
    <p:extLst>
      <p:ext uri="{BB962C8B-B14F-4D97-AF65-F5344CB8AC3E}">
        <p14:creationId xmlns:p14="http://schemas.microsoft.com/office/powerpoint/2010/main" val="692333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Where it necessitates, changes and improvements will be introduced. Emails will be send randomly to the patients who have gone through both  the old and new systems asking them to compare effectiveness in both. The net promoter score will be employed in determine the exact level of satisfaction or dissatisfaction in the patients.</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15</a:t>
            </a:fld>
            <a:endParaRPr lang="en-AI"/>
          </a:p>
        </p:txBody>
      </p:sp>
    </p:spTree>
    <p:extLst>
      <p:ext uri="{BB962C8B-B14F-4D97-AF65-F5344CB8AC3E}">
        <p14:creationId xmlns:p14="http://schemas.microsoft.com/office/powerpoint/2010/main" val="42873179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Brainstorming of the desired outcomes. Assignment of implementation duties. Risk assessment. Implementation plan tasks will be created and delegated to the relevant people. Financial budget establishment and the development of the schedule of implementing plan .</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16</a:t>
            </a:fld>
            <a:endParaRPr lang="en-AI"/>
          </a:p>
        </p:txBody>
      </p:sp>
    </p:spTree>
    <p:extLst>
      <p:ext uri="{BB962C8B-B14F-4D97-AF65-F5344CB8AC3E}">
        <p14:creationId xmlns:p14="http://schemas.microsoft.com/office/powerpoint/2010/main" val="3575564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Different methods will be used in communicating about the new system to ensure that a wider audience is reached. Through community healthcare services the information will also be passed. Various camps for awareness and events where the information can be shared will also be used in dispersing the information about the new plan.</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17</a:t>
            </a:fld>
            <a:endParaRPr lang="en-AI"/>
          </a:p>
        </p:txBody>
      </p:sp>
    </p:spTree>
    <p:extLst>
      <p:ext uri="{BB962C8B-B14F-4D97-AF65-F5344CB8AC3E}">
        <p14:creationId xmlns:p14="http://schemas.microsoft.com/office/powerpoint/2010/main" val="444236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its development, the new system will be formulated in a way that it meets the needs, priories and requirements of the patients. cost effectiveness will be present. entail fairness and justice among all patients will be entailed in the system.</a:t>
            </a:r>
            <a:endParaRPr lang="en-AI" dirty="0"/>
          </a:p>
        </p:txBody>
      </p:sp>
      <p:sp>
        <p:nvSpPr>
          <p:cNvPr id="4" name="Slide Number Placeholder 3"/>
          <p:cNvSpPr>
            <a:spLocks noGrp="1"/>
          </p:cNvSpPr>
          <p:nvPr>
            <p:ph type="sldNum" sz="quarter" idx="5"/>
          </p:nvPr>
        </p:nvSpPr>
        <p:spPr/>
        <p:txBody>
          <a:bodyPr/>
          <a:lstStyle/>
          <a:p>
            <a:fld id="{19515A85-6C18-4308-98AC-9D0063765A9C}" type="slidenum">
              <a:rPr lang="en-AI" smtClean="0"/>
              <a:t>18</a:t>
            </a:fld>
            <a:endParaRPr lang="en-AI"/>
          </a:p>
        </p:txBody>
      </p:sp>
    </p:spTree>
    <p:extLst>
      <p:ext uri="{BB962C8B-B14F-4D97-AF65-F5344CB8AC3E}">
        <p14:creationId xmlns:p14="http://schemas.microsoft.com/office/powerpoint/2010/main" val="420805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2173819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382108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891908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3E5AAFA-72DA-426B-BFCE-71716AF08A76}" type="datetimeFigureOut">
              <a:rPr lang="en-AI" smtClean="0"/>
              <a:t>10/30/2020</a:t>
            </a:fld>
            <a:endParaRPr lang="en-AI"/>
          </a:p>
        </p:txBody>
      </p:sp>
      <p:sp>
        <p:nvSpPr>
          <p:cNvPr id="6" name="Footer Placeholder 5"/>
          <p:cNvSpPr>
            <a:spLocks noGrp="1"/>
          </p:cNvSpPr>
          <p:nvPr>
            <p:ph type="ftr" sz="quarter" idx="11"/>
          </p:nvPr>
        </p:nvSpPr>
        <p:spPr/>
        <p:txBody>
          <a:bodyPr/>
          <a:lstStyle/>
          <a:p>
            <a:endParaRPr lang="en-AI"/>
          </a:p>
        </p:txBody>
      </p:sp>
      <p:sp>
        <p:nvSpPr>
          <p:cNvPr id="7" name="Slide Number Placeholder 6"/>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3114405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3E5AAFA-72DA-426B-BFCE-71716AF08A76}" type="datetimeFigureOut">
              <a:rPr lang="en-AI" smtClean="0"/>
              <a:t>10/30/2020</a:t>
            </a:fld>
            <a:endParaRPr lang="en-AI"/>
          </a:p>
        </p:txBody>
      </p:sp>
      <p:sp>
        <p:nvSpPr>
          <p:cNvPr id="8" name="Footer Placeholder 7"/>
          <p:cNvSpPr>
            <a:spLocks noGrp="1"/>
          </p:cNvSpPr>
          <p:nvPr>
            <p:ph type="ftr" sz="quarter" idx="11"/>
          </p:nvPr>
        </p:nvSpPr>
        <p:spPr/>
        <p:txBody>
          <a:bodyPr/>
          <a:lstStyle/>
          <a:p>
            <a:endParaRPr lang="en-AI"/>
          </a:p>
        </p:txBody>
      </p:sp>
      <p:sp>
        <p:nvSpPr>
          <p:cNvPr id="9" name="Slide Number Placeholder 8"/>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1719891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3E5AAFA-72DA-426B-BFCE-71716AF08A76}" type="datetimeFigureOut">
              <a:rPr lang="en-AI" smtClean="0"/>
              <a:t>10/30/2020</a:t>
            </a:fld>
            <a:endParaRPr lang="en-AI"/>
          </a:p>
        </p:txBody>
      </p:sp>
      <p:sp>
        <p:nvSpPr>
          <p:cNvPr id="4" name="Footer Placeholder 3"/>
          <p:cNvSpPr>
            <a:spLocks noGrp="1"/>
          </p:cNvSpPr>
          <p:nvPr>
            <p:ph type="ftr" sz="quarter" idx="11"/>
          </p:nvPr>
        </p:nvSpPr>
        <p:spPr/>
        <p:txBody>
          <a:bodyPr/>
          <a:lstStyle/>
          <a:p>
            <a:endParaRPr lang="en-AI"/>
          </a:p>
        </p:txBody>
      </p:sp>
      <p:sp>
        <p:nvSpPr>
          <p:cNvPr id="5" name="Slide Number Placeholder 4"/>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162753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5AAFA-72DA-426B-BFCE-71716AF08A76}" type="datetimeFigureOut">
              <a:rPr lang="en-AI" smtClean="0"/>
              <a:t>10/30/2020</a:t>
            </a:fld>
            <a:endParaRPr lang="en-AI"/>
          </a:p>
        </p:txBody>
      </p:sp>
      <p:sp>
        <p:nvSpPr>
          <p:cNvPr id="3" name="Footer Placeholder 2"/>
          <p:cNvSpPr>
            <a:spLocks noGrp="1"/>
          </p:cNvSpPr>
          <p:nvPr>
            <p:ph type="ftr" sz="quarter" idx="11"/>
          </p:nvPr>
        </p:nvSpPr>
        <p:spPr/>
        <p:txBody>
          <a:bodyPr/>
          <a:lstStyle/>
          <a:p>
            <a:endParaRPr lang="en-AI"/>
          </a:p>
        </p:txBody>
      </p:sp>
      <p:sp>
        <p:nvSpPr>
          <p:cNvPr id="4" name="Slide Number Placeholder 3"/>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1320660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3E5AAFA-72DA-426B-BFCE-71716AF08A76}" type="datetimeFigureOut">
              <a:rPr lang="en-AI" smtClean="0"/>
              <a:t>10/30/2020</a:t>
            </a:fld>
            <a:endParaRPr lang="en-AI"/>
          </a:p>
        </p:txBody>
      </p:sp>
      <p:sp>
        <p:nvSpPr>
          <p:cNvPr id="6" name="Footer Placeholder 5"/>
          <p:cNvSpPr>
            <a:spLocks noGrp="1"/>
          </p:cNvSpPr>
          <p:nvPr>
            <p:ph type="ftr" sz="quarter" idx="11"/>
          </p:nvPr>
        </p:nvSpPr>
        <p:spPr/>
        <p:txBody>
          <a:bodyPr/>
          <a:lstStyle/>
          <a:p>
            <a:endParaRPr lang="en-AI"/>
          </a:p>
        </p:txBody>
      </p:sp>
      <p:sp>
        <p:nvSpPr>
          <p:cNvPr id="7" name="Slide Number Placeholder 6"/>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747222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E5AAFA-72DA-426B-BFCE-71716AF08A76}" type="datetimeFigureOut">
              <a:rPr lang="en-AI" smtClean="0"/>
              <a:t>10/30/2020</a:t>
            </a:fld>
            <a:endParaRPr lang="en-AI"/>
          </a:p>
        </p:txBody>
      </p:sp>
      <p:sp>
        <p:nvSpPr>
          <p:cNvPr id="6" name="Footer Placeholder 5"/>
          <p:cNvSpPr>
            <a:spLocks noGrp="1"/>
          </p:cNvSpPr>
          <p:nvPr>
            <p:ph type="ftr" sz="quarter" idx="11"/>
          </p:nvPr>
        </p:nvSpPr>
        <p:spPr/>
        <p:txBody>
          <a:bodyPr/>
          <a:lstStyle/>
          <a:p>
            <a:endParaRPr lang="en-AI"/>
          </a:p>
        </p:txBody>
      </p:sp>
      <p:sp>
        <p:nvSpPr>
          <p:cNvPr id="7" name="Slide Number Placeholder 6"/>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638748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650731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361806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8564236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356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1444245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3014432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3E5AAFA-72DA-426B-BFCE-71716AF08A76}" type="datetimeFigureOut">
              <a:rPr lang="en-AI" smtClean="0"/>
              <a:t>10/30/2020</a:t>
            </a:fld>
            <a:endParaRPr lang="en-AI"/>
          </a:p>
        </p:txBody>
      </p:sp>
      <p:sp>
        <p:nvSpPr>
          <p:cNvPr id="5" name="Footer Placeholder 4"/>
          <p:cNvSpPr>
            <a:spLocks noGrp="1"/>
          </p:cNvSpPr>
          <p:nvPr>
            <p:ph type="ftr" sz="quarter" idx="11"/>
          </p:nvPr>
        </p:nvSpPr>
        <p:spPr/>
        <p:txBody>
          <a:bodyPr/>
          <a:lstStyle/>
          <a:p>
            <a:endParaRPr lang="en-AI"/>
          </a:p>
        </p:txBody>
      </p:sp>
      <p:sp>
        <p:nvSpPr>
          <p:cNvPr id="6" name="Slide Number Placeholder 5"/>
          <p:cNvSpPr>
            <a:spLocks noGrp="1"/>
          </p:cNvSpPr>
          <p:nvPr>
            <p:ph type="sldNum" sz="quarter" idx="12"/>
          </p:nvPr>
        </p:nvSpPr>
        <p:spPr/>
        <p:txBody>
          <a:bodyPr/>
          <a:lstStyle/>
          <a:p>
            <a:fld id="{D9E06828-ED0D-4081-B9F9-E291C5E98ECC}" type="slidenum">
              <a:rPr lang="en-AI" smtClean="0"/>
              <a:t>‹#›</a:t>
            </a:fld>
            <a:endParaRPr lang="en-AI"/>
          </a:p>
        </p:txBody>
      </p:sp>
    </p:spTree>
    <p:extLst>
      <p:ext uri="{BB962C8B-B14F-4D97-AF65-F5344CB8AC3E}">
        <p14:creationId xmlns:p14="http://schemas.microsoft.com/office/powerpoint/2010/main" val="196520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3E5AAFA-72DA-426B-BFCE-71716AF08A76}" type="datetimeFigureOut">
              <a:rPr lang="en-AI" smtClean="0"/>
              <a:t>10/30/2020</a:t>
            </a:fld>
            <a:endParaRPr lang="en-AI"/>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AI"/>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9E06828-ED0D-4081-B9F9-E291C5E98ECC}" type="slidenum">
              <a:rPr lang="en-AI" smtClean="0"/>
              <a:t>‹#›</a:t>
            </a:fld>
            <a:endParaRPr lang="en-AI"/>
          </a:p>
        </p:txBody>
      </p:sp>
    </p:spTree>
    <p:extLst>
      <p:ext uri="{BB962C8B-B14F-4D97-AF65-F5344CB8AC3E}">
        <p14:creationId xmlns:p14="http://schemas.microsoft.com/office/powerpoint/2010/main" val="3228296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CA275-38A3-4381-A513-4FDC3DCAF430}"/>
              </a:ext>
            </a:extLst>
          </p:cNvPr>
          <p:cNvSpPr>
            <a:spLocks noGrp="1"/>
          </p:cNvSpPr>
          <p:nvPr>
            <p:ph type="ctrTitle"/>
          </p:nvPr>
        </p:nvSpPr>
        <p:spPr>
          <a:xfrm>
            <a:off x="1396231" y="1122219"/>
            <a:ext cx="7766936" cy="3732181"/>
          </a:xfrm>
        </p:spPr>
        <p:txBody>
          <a:bodyPr>
            <a:normAutofit/>
          </a:bodyPr>
          <a:lstStyle/>
          <a:p>
            <a:pPr algn="ctr"/>
            <a:r>
              <a:rPr lang="en-GB" sz="3100" dirty="0" smtClean="0">
                <a:latin typeface="Times New Roman" panose="02020603050405020304" pitchFamily="18" charset="0"/>
                <a:cs typeface="Times New Roman" panose="02020603050405020304" pitchFamily="18" charset="0"/>
              </a:rPr>
              <a:t>The Implementation of a New System Approach in an Hospital</a:t>
            </a:r>
            <a:r>
              <a:rPr lang="en-GB" dirty="0" smtClean="0">
                <a:latin typeface="Times New Roman" panose="02020603050405020304" pitchFamily="18" charset="0"/>
                <a:cs typeface="Times New Roman" panose="02020603050405020304" pitchFamily="18" charset="0"/>
              </a:rPr>
              <a:t/>
            </a:r>
            <a:br>
              <a:rPr lang="en-GB"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Name</a:t>
            </a:r>
            <a:br>
              <a:rPr lang="en-GB" sz="2800" dirty="0" smtClean="0">
                <a:latin typeface="Times New Roman" panose="02020603050405020304" pitchFamily="18" charset="0"/>
                <a:cs typeface="Times New Roman" panose="02020603050405020304" pitchFamily="18" charset="0"/>
              </a:rPr>
            </a:br>
            <a:r>
              <a:rPr lang="en-GB" sz="2800" dirty="0" smtClean="0">
                <a:latin typeface="Times New Roman" panose="02020603050405020304" pitchFamily="18" charset="0"/>
                <a:cs typeface="Times New Roman" panose="02020603050405020304" pitchFamily="18" charset="0"/>
              </a:rPr>
              <a:t>Institutional Affiliation</a:t>
            </a:r>
            <a:endParaRPr lang="en-AI"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3577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99102-BDA8-43A5-B89A-1E03E9145D93}"/>
              </a:ext>
            </a:extLst>
          </p:cNvPr>
          <p:cNvSpPr>
            <a:spLocks noGrp="1"/>
          </p:cNvSpPr>
          <p:nvPr>
            <p:ph type="title"/>
          </p:nvPr>
        </p:nvSpPr>
        <p:spPr/>
        <p:txBody>
          <a:bodyPr/>
          <a:lstStyle/>
          <a:p>
            <a:pPr algn="ctr"/>
            <a:r>
              <a:rPr lang="en-GB" sz="2800" dirty="0" smtClean="0">
                <a:latin typeface="Times New Roman" panose="02020603050405020304" pitchFamily="18" charset="0"/>
                <a:cs typeface="Times New Roman" panose="02020603050405020304" pitchFamily="18" charset="0"/>
              </a:rPr>
              <a:t>Introduction</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5E3CE04-AA6B-4EEA-90BB-C222E65355A5}"/>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In a system, everything exists in a dynamic equilibrium and balance.</a:t>
            </a:r>
          </a:p>
          <a:p>
            <a:r>
              <a:rPr lang="en-GB" sz="2000" dirty="0">
                <a:latin typeface="Times New Roman" panose="02020603050405020304" pitchFamily="18" charset="0"/>
                <a:cs typeface="Times New Roman" panose="02020603050405020304" pitchFamily="18" charset="0"/>
              </a:rPr>
              <a:t>The elements in it are also organized for a common purpose.</a:t>
            </a:r>
          </a:p>
          <a:p>
            <a:r>
              <a:rPr lang="en-GB" sz="2000" dirty="0">
                <a:latin typeface="Times New Roman" panose="02020603050405020304" pitchFamily="18" charset="0"/>
                <a:cs typeface="Times New Roman" panose="02020603050405020304" pitchFamily="18" charset="0"/>
              </a:rPr>
              <a:t>When systematic processes connected to solve various problems they become a system approach.</a:t>
            </a:r>
          </a:p>
          <a:p>
            <a:r>
              <a:rPr lang="en-GB" sz="2000" dirty="0">
                <a:latin typeface="Times New Roman" panose="02020603050405020304" pitchFamily="18" charset="0"/>
                <a:cs typeface="Times New Roman" panose="02020603050405020304" pitchFamily="18" charset="0"/>
              </a:rPr>
              <a:t>A system approach to healthcare is thus that one that has an understanding of the elements of care can operate both individually and in connection.</a:t>
            </a:r>
          </a:p>
          <a:p>
            <a:r>
              <a:rPr lang="en-GB" sz="2000" dirty="0">
                <a:latin typeface="Times New Roman" panose="02020603050405020304" pitchFamily="18" charset="0"/>
                <a:cs typeface="Times New Roman" panose="02020603050405020304" pitchFamily="18" charset="0"/>
              </a:rPr>
              <a:t>It also produces cheaper and better healthcare outcomes by altering the policies and processes through the application of scientific insights </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1322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4DE3-640D-4BF9-88AB-2581BE465E02}"/>
              </a:ext>
            </a:extLst>
          </p:cNvPr>
          <p:cNvSpPr>
            <a:spLocks noGrp="1"/>
          </p:cNvSpPr>
          <p:nvPr>
            <p:ph type="title"/>
          </p:nvPr>
        </p:nvSpPr>
        <p:spPr>
          <a:xfrm>
            <a:off x="677334" y="609600"/>
            <a:ext cx="8596668" cy="1038370"/>
          </a:xfrm>
        </p:spPr>
        <p:txBody>
          <a:bodyPr>
            <a:normAutofit/>
          </a:bodyPr>
          <a:lstStyle/>
          <a:p>
            <a:pPr algn="ctr"/>
            <a:r>
              <a:rPr lang="en-GB" sz="2800" dirty="0">
                <a:latin typeface="Times New Roman" panose="02020603050405020304" pitchFamily="18" charset="0"/>
                <a:cs typeface="Times New Roman" panose="02020603050405020304" pitchFamily="18" charset="0"/>
              </a:rPr>
              <a:t>Identification of Customer</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C4E055-E9A1-4FCF-8D50-2F16522335E6}"/>
              </a:ext>
            </a:extLst>
          </p:cNvPr>
          <p:cNvSpPr>
            <a:spLocks noGrp="1"/>
          </p:cNvSpPr>
          <p:nvPr>
            <p:ph idx="1"/>
          </p:nvPr>
        </p:nvSpPr>
        <p:spPr>
          <a:xfrm>
            <a:off x="677334" y="1647970"/>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A system approach to an hospital will is made of the patients, the healthcare team and the environmental framework the hospital’s operations (</a:t>
            </a:r>
            <a:r>
              <a:rPr lang="en-US" sz="2000" dirty="0" err="1">
                <a:latin typeface="Times New Roman" panose="02020603050405020304" pitchFamily="18" charset="0"/>
                <a:cs typeface="Times New Roman" panose="02020603050405020304" pitchFamily="18" charset="0"/>
              </a:rPr>
              <a:t>McChlery</a:t>
            </a:r>
            <a:r>
              <a:rPr lang="en-US" sz="2000" dirty="0">
                <a:latin typeface="Times New Roman" panose="02020603050405020304" pitchFamily="18" charset="0"/>
                <a:cs typeface="Times New Roman" panose="02020603050405020304" pitchFamily="18" charset="0"/>
              </a:rPr>
              <a:t>, 2019</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However, it has a greater alignment to the improvement of the outcomes of the customers.</a:t>
            </a:r>
          </a:p>
          <a:p>
            <a:r>
              <a:rPr lang="en-GB" sz="2000" dirty="0">
                <a:latin typeface="Times New Roman" panose="02020603050405020304" pitchFamily="18" charset="0"/>
                <a:cs typeface="Times New Roman" panose="02020603050405020304" pitchFamily="18" charset="0"/>
              </a:rPr>
              <a:t>For it to be effective, the customers should be identified.</a:t>
            </a:r>
          </a:p>
          <a:p>
            <a:r>
              <a:rPr lang="en-GB" sz="2000" dirty="0">
                <a:latin typeface="Times New Roman" panose="02020603050405020304" pitchFamily="18" charset="0"/>
                <a:cs typeface="Times New Roman" panose="02020603050405020304" pitchFamily="18" charset="0"/>
              </a:rPr>
              <a:t>The identification of the may be done through maintenance of the records about the patients and understanding their concerns.</a:t>
            </a:r>
          </a:p>
          <a:p>
            <a:r>
              <a:rPr lang="en-GB" sz="2000" dirty="0">
                <a:latin typeface="Times New Roman" panose="02020603050405020304" pitchFamily="18" charset="0"/>
                <a:cs typeface="Times New Roman" panose="02020603050405020304" pitchFamily="18" charset="0"/>
              </a:rPr>
              <a:t>A correct match between the customer and their ailment should be made.</a:t>
            </a:r>
          </a:p>
          <a:p>
            <a:endParaRPr lang="en-AI" dirty="0"/>
          </a:p>
        </p:txBody>
      </p:sp>
    </p:spTree>
    <p:extLst>
      <p:ext uri="{BB962C8B-B14F-4D97-AF65-F5344CB8AC3E}">
        <p14:creationId xmlns:p14="http://schemas.microsoft.com/office/powerpoint/2010/main" val="1261662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530C-93D9-4F75-B438-0A24E1C4B920}"/>
              </a:ext>
            </a:extLst>
          </p:cNvPr>
          <p:cNvSpPr>
            <a:spLocks noGrp="1"/>
          </p:cNvSpPr>
          <p:nvPr>
            <p:ph type="title"/>
          </p:nvPr>
        </p:nvSpPr>
        <p:spPr>
          <a:xfrm>
            <a:off x="677334" y="609600"/>
            <a:ext cx="8596668" cy="1136073"/>
          </a:xfrm>
        </p:spPr>
        <p:txBody>
          <a:bodyPr/>
          <a:lstStyle/>
          <a:p>
            <a:pPr algn="ctr"/>
            <a:r>
              <a:rPr lang="en-GB" dirty="0">
                <a:latin typeface="Times New Roman" panose="02020603050405020304" pitchFamily="18" charset="0"/>
                <a:cs typeface="Times New Roman" panose="02020603050405020304" pitchFamily="18" charset="0"/>
              </a:rPr>
              <a:t>Identification of Customer</a:t>
            </a:r>
            <a:endParaRPr lang="en-AI" dirty="0"/>
          </a:p>
        </p:txBody>
      </p:sp>
      <p:sp>
        <p:nvSpPr>
          <p:cNvPr id="3" name="Content Placeholder 2">
            <a:extLst>
              <a:ext uri="{FF2B5EF4-FFF2-40B4-BE49-F238E27FC236}">
                <a16:creationId xmlns:a16="http://schemas.microsoft.com/office/drawing/2014/main" id="{23A3CBB8-FCA0-4396-95AA-1956FA13C46A}"/>
              </a:ext>
            </a:extLst>
          </p:cNvPr>
          <p:cNvSpPr>
            <a:spLocks noGrp="1"/>
          </p:cNvSpPr>
          <p:nvPr>
            <p:ph idx="1"/>
          </p:nvPr>
        </p:nvSpPr>
        <p:spPr>
          <a:xfrm>
            <a:off x="677334" y="1745673"/>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Care to patients should be provided based on test reports and specimens.</a:t>
            </a:r>
          </a:p>
          <a:p>
            <a:r>
              <a:rPr lang="en-GB" sz="2000" dirty="0">
                <a:latin typeface="Times New Roman" panose="02020603050405020304" pitchFamily="18" charset="0"/>
                <a:cs typeface="Times New Roman" panose="02020603050405020304" pitchFamily="18" charset="0"/>
              </a:rPr>
              <a:t>It is also important to pass information and personalized support to patients.</a:t>
            </a:r>
          </a:p>
          <a:p>
            <a:r>
              <a:rPr lang="en-GB" sz="2000" dirty="0">
                <a:latin typeface="Times New Roman" panose="02020603050405020304" pitchFamily="18" charset="0"/>
                <a:cs typeface="Times New Roman" panose="02020603050405020304" pitchFamily="18" charset="0"/>
              </a:rPr>
              <a:t>The personalized support is a milestone towards better healthcare service delivery.</a:t>
            </a:r>
          </a:p>
          <a:p>
            <a:r>
              <a:rPr lang="en-GB" sz="2000" dirty="0">
                <a:latin typeface="Times New Roman" panose="02020603050405020304" pitchFamily="18" charset="0"/>
                <a:cs typeface="Times New Roman" panose="02020603050405020304" pitchFamily="18" charset="0"/>
              </a:rPr>
              <a:t>The healthcare team and professional should also provide advice to the patients where necessary.</a:t>
            </a:r>
          </a:p>
          <a:p>
            <a:r>
              <a:rPr lang="en-GB" sz="2000" dirty="0">
                <a:latin typeface="Times New Roman" panose="02020603050405020304" pitchFamily="18" charset="0"/>
                <a:cs typeface="Times New Roman" panose="02020603050405020304" pitchFamily="18" charset="0"/>
              </a:rPr>
              <a:t>The should be systems of providing support to the patients at different stages such as admission and registration.</a:t>
            </a:r>
          </a:p>
          <a:p>
            <a:r>
              <a:rPr lang="en-GB" sz="2000" dirty="0">
                <a:latin typeface="Times New Roman" panose="02020603050405020304" pitchFamily="18" charset="0"/>
                <a:cs typeface="Times New Roman" panose="02020603050405020304" pitchFamily="18" charset="0"/>
              </a:rPr>
              <a:t>Most importantly, there should be healthcare plans for the providence of quality services to be achieved.</a:t>
            </a:r>
          </a:p>
          <a:p>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3897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6D530-3D20-4E51-B01F-A573B087412A}"/>
              </a:ext>
            </a:extLst>
          </p:cNvPr>
          <p:cNvSpPr>
            <a:spLocks noGrp="1"/>
          </p:cNvSpPr>
          <p:nvPr>
            <p:ph type="title"/>
          </p:nvPr>
        </p:nvSpPr>
        <p:spPr>
          <a:xfrm>
            <a:off x="677334" y="609599"/>
            <a:ext cx="8596668" cy="845127"/>
          </a:xfrm>
        </p:spPr>
        <p:txBody>
          <a:bodyPr>
            <a:normAutofit/>
          </a:bodyPr>
          <a:lstStyle/>
          <a:p>
            <a:pPr algn="ctr"/>
            <a:r>
              <a:rPr lang="en-GB" sz="2800" dirty="0">
                <a:latin typeface="Times New Roman" panose="02020603050405020304" pitchFamily="18" charset="0"/>
                <a:cs typeface="Times New Roman" panose="02020603050405020304" pitchFamily="18" charset="0"/>
              </a:rPr>
              <a:t>Current Customer Experiences in the organization</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FA968EF-B21E-4D3C-94D5-FCCCE825C605}"/>
              </a:ext>
            </a:extLst>
          </p:cNvPr>
          <p:cNvSpPr>
            <a:spLocks noGrp="1"/>
          </p:cNvSpPr>
          <p:nvPr>
            <p:ph idx="1"/>
          </p:nvPr>
        </p:nvSpPr>
        <p:spPr>
          <a:xfrm>
            <a:off x="815880" y="1454726"/>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There is increased digital experience in the organization.</a:t>
            </a:r>
          </a:p>
          <a:p>
            <a:r>
              <a:rPr lang="en-GB" sz="2000" dirty="0">
                <a:latin typeface="Times New Roman" panose="02020603050405020304" pitchFamily="18" charset="0"/>
                <a:cs typeface="Times New Roman" panose="02020603050405020304" pitchFamily="18" charset="0"/>
              </a:rPr>
              <a:t>Basically, the patients have shifted to virtual communication with their doctors rather than seeing them in person.</a:t>
            </a:r>
          </a:p>
          <a:p>
            <a:r>
              <a:rPr lang="en-GB" sz="2000" dirty="0">
                <a:latin typeface="Times New Roman" panose="02020603050405020304" pitchFamily="18" charset="0"/>
                <a:cs typeface="Times New Roman" panose="02020603050405020304" pitchFamily="18" charset="0"/>
              </a:rPr>
              <a:t>In the recent past, the healthcare facility started leveraging data.</a:t>
            </a:r>
          </a:p>
          <a:p>
            <a:r>
              <a:rPr lang="en-GB" sz="2000" dirty="0">
                <a:latin typeface="Times New Roman" panose="02020603050405020304" pitchFamily="18" charset="0"/>
                <a:cs typeface="Times New Roman" panose="02020603050405020304" pitchFamily="18" charset="0"/>
              </a:rPr>
              <a:t>On analysing the data, customers are able understand aspects like the best times to visit the hospital.</a:t>
            </a:r>
          </a:p>
          <a:p>
            <a:r>
              <a:rPr lang="en-GB" sz="2000" dirty="0">
                <a:latin typeface="Times New Roman" panose="02020603050405020304" pitchFamily="18" charset="0"/>
                <a:cs typeface="Times New Roman" panose="02020603050405020304" pitchFamily="18" charset="0"/>
              </a:rPr>
              <a:t>The patient experience personalized services in the organization.</a:t>
            </a:r>
          </a:p>
          <a:p>
            <a:r>
              <a:rPr lang="en-GB" sz="2000" dirty="0">
                <a:latin typeface="Times New Roman" panose="02020603050405020304" pitchFamily="18" charset="0"/>
                <a:cs typeface="Times New Roman" panose="02020603050405020304" pitchFamily="18" charset="0"/>
              </a:rPr>
              <a:t>The personalization helps in understanding customer history, their health risks and potential issues.</a:t>
            </a:r>
          </a:p>
          <a:p>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4529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83DE9-D2D0-4D9E-8290-CBE475103EC0}"/>
              </a:ext>
            </a:extLst>
          </p:cNvPr>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Continuation of </a:t>
            </a:r>
            <a:r>
              <a:rPr lang="en-GB" sz="2800" dirty="0">
                <a:latin typeface="Times New Roman" panose="02020603050405020304" pitchFamily="18" charset="0"/>
                <a:cs typeface="Times New Roman" panose="02020603050405020304" pitchFamily="18" charset="0"/>
              </a:rPr>
              <a:t>Current Customer Experiences in the organization</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DADE17E-2350-4832-A876-BB37FC255E7D}"/>
              </a:ext>
            </a:extLst>
          </p:cNvPr>
          <p:cNvSpPr>
            <a:spLocks noGrp="1"/>
          </p:cNvSpPr>
          <p:nvPr>
            <p:ph idx="1"/>
          </p:nvPr>
        </p:nvSpPr>
        <p:spPr/>
        <p:txBody>
          <a:bodyPr>
            <a:noAutofit/>
          </a:bodyPr>
          <a:lstStyle/>
          <a:p>
            <a:r>
              <a:rPr lang="en-GB" sz="2000" dirty="0">
                <a:latin typeface="Times New Roman" panose="02020603050405020304" pitchFamily="18" charset="0"/>
                <a:cs typeface="Times New Roman" panose="02020603050405020304" pitchFamily="18" charset="0"/>
              </a:rPr>
              <a:t>Data security has become a concern for nearly every patient.</a:t>
            </a:r>
          </a:p>
          <a:p>
            <a:r>
              <a:rPr lang="en-GB" sz="2000" dirty="0">
                <a:latin typeface="Times New Roman" panose="02020603050405020304" pitchFamily="18" charset="0"/>
                <a:cs typeface="Times New Roman" panose="02020603050405020304" pitchFamily="18" charset="0"/>
              </a:rPr>
              <a:t>Consequently, every patient is now concerned about their data security.</a:t>
            </a:r>
          </a:p>
          <a:p>
            <a:r>
              <a:rPr lang="en-GB" sz="2000" dirty="0">
                <a:latin typeface="Times New Roman" panose="02020603050405020304" pitchFamily="18" charset="0"/>
                <a:cs typeface="Times New Roman" panose="02020603050405020304" pitchFamily="18" charset="0"/>
              </a:rPr>
              <a:t>Wearables have also become common for the patients.</a:t>
            </a:r>
          </a:p>
          <a:p>
            <a:r>
              <a:rPr lang="en-GB" sz="2000" dirty="0">
                <a:latin typeface="Times New Roman" panose="02020603050405020304" pitchFamily="18" charset="0"/>
                <a:cs typeface="Times New Roman" panose="02020603050405020304" pitchFamily="18" charset="0"/>
              </a:rPr>
              <a:t>Many patients visiting the hospital have switched to wearables to monitor their health.</a:t>
            </a:r>
          </a:p>
          <a:p>
            <a:r>
              <a:rPr lang="en-GB" sz="2000" dirty="0">
                <a:latin typeface="Times New Roman" panose="02020603050405020304" pitchFamily="18" charset="0"/>
                <a:cs typeface="Times New Roman" panose="02020603050405020304" pitchFamily="18" charset="0"/>
              </a:rPr>
              <a:t>Smart technology has also taken the health facility by storm.</a:t>
            </a:r>
          </a:p>
          <a:p>
            <a:r>
              <a:rPr lang="en-GB" sz="2000" dirty="0">
                <a:latin typeface="Times New Roman" panose="02020603050405020304" pitchFamily="18" charset="0"/>
                <a:cs typeface="Times New Roman" panose="02020603050405020304" pitchFamily="18" charset="0"/>
              </a:rPr>
              <a:t>Many patients in the hospital prefer smart beds that are equipped with weight sensors.</a:t>
            </a:r>
          </a:p>
          <a:p>
            <a:r>
              <a:rPr lang="en-GB" sz="2000" dirty="0">
                <a:latin typeface="Times New Roman" panose="02020603050405020304" pitchFamily="18" charset="0"/>
                <a:cs typeface="Times New Roman" panose="02020603050405020304" pitchFamily="18" charset="0"/>
              </a:rPr>
              <a:t>Such sensors allow the bed to self-adjust their angle which enhances safety and comfort of the patient.</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9839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A3672-2C98-4530-B157-F7FFCD748C6F}"/>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How to improve the customer experience through organized efforts </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7957B33-C779-44FF-B868-4D9EFAA174D4}"/>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The hospital should know its customers so as to give them what they need.</a:t>
            </a:r>
          </a:p>
          <a:p>
            <a:r>
              <a:rPr lang="en-GB" sz="2000" dirty="0">
                <a:latin typeface="Times New Roman" panose="02020603050405020304" pitchFamily="18" charset="0"/>
                <a:cs typeface="Times New Roman" panose="02020603050405020304" pitchFamily="18" charset="0"/>
              </a:rPr>
              <a:t>The ideal customer experience should be known so as to satisfy them</a:t>
            </a:r>
          </a:p>
          <a:p>
            <a:r>
              <a:rPr lang="en-GB" sz="2000" dirty="0">
                <a:latin typeface="Times New Roman" panose="02020603050405020304" pitchFamily="18" charset="0"/>
                <a:cs typeface="Times New Roman" panose="02020603050405020304" pitchFamily="18" charset="0"/>
              </a:rPr>
              <a:t>Customer experience can also be enhanced by going  through omnichannel</a:t>
            </a:r>
          </a:p>
          <a:p>
            <a:r>
              <a:rPr lang="en-GB" sz="2000" dirty="0">
                <a:latin typeface="Times New Roman" panose="02020603050405020304" pitchFamily="18" charset="0"/>
                <a:cs typeface="Times New Roman" panose="02020603050405020304" pitchFamily="18" charset="0"/>
              </a:rPr>
              <a:t>To improve customer experience, a customer experience management program should be put in place </a:t>
            </a:r>
            <a:r>
              <a:rPr lang="en-GB" sz="2000" b="1" dirty="0">
                <a:latin typeface="Times New Roman" panose="02020603050405020304" pitchFamily="18" charset="0"/>
                <a:cs typeface="Times New Roman" panose="02020603050405020304" pitchFamily="18" charset="0"/>
              </a:rPr>
              <a:t>(</a:t>
            </a:r>
            <a:r>
              <a:rPr lang="en-US" sz="2000" dirty="0" err="1">
                <a:latin typeface="Times New Roman" panose="02020603050405020304" pitchFamily="18" charset="0"/>
                <a:cs typeface="Times New Roman" panose="02020603050405020304" pitchFamily="18" charset="0"/>
              </a:rPr>
              <a:t>Sickbert</a:t>
            </a:r>
            <a:r>
              <a:rPr lang="en-US" sz="2000" dirty="0">
                <a:latin typeface="Times New Roman" panose="02020603050405020304" pitchFamily="18" charset="0"/>
                <a:cs typeface="Times New Roman" panose="02020603050405020304" pitchFamily="18" charset="0"/>
              </a:rPr>
              <a:t>-Bennett et al., 2016</a:t>
            </a:r>
            <a:r>
              <a:rPr lang="en-GB" sz="2000" b="1"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Customers should also be left to help themselves through self-service.</a:t>
            </a:r>
          </a:p>
          <a:p>
            <a:r>
              <a:rPr lang="en-GB" sz="2000" dirty="0">
                <a:latin typeface="Times New Roman" panose="02020603050405020304" pitchFamily="18" charset="0"/>
                <a:cs typeface="Times New Roman" panose="02020603050405020304" pitchFamily="18" charset="0"/>
              </a:rPr>
              <a:t>Customer experience innovation may also be used to raise the bar.</a:t>
            </a:r>
          </a:p>
          <a:p>
            <a:r>
              <a:rPr lang="en-GB" sz="2000" dirty="0">
                <a:latin typeface="Times New Roman" panose="02020603050405020304" pitchFamily="18" charset="0"/>
                <a:cs typeface="Times New Roman" panose="02020603050405020304" pitchFamily="18" charset="0"/>
              </a:rPr>
              <a:t>The quality of the customer service experience in the hospital should be aligned with all the aspects of the customer journey.</a:t>
            </a:r>
          </a:p>
          <a:p>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617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9F14E-8519-4E22-8C4A-A20C4446696A}"/>
              </a:ext>
            </a:extLst>
          </p:cNvPr>
          <p:cNvSpPr>
            <a:spLocks noGrp="1"/>
          </p:cNvSpPr>
          <p:nvPr>
            <p:ph type="title"/>
          </p:nvPr>
        </p:nvSpPr>
        <p:spPr/>
        <p:txBody>
          <a:bodyPr/>
          <a:lstStyle/>
          <a:p>
            <a:r>
              <a:rPr lang="en-GB" dirty="0" smtClean="0">
                <a:latin typeface="Times New Roman" panose="02020603050405020304" pitchFamily="18" charset="0"/>
                <a:cs typeface="Times New Roman" panose="02020603050405020304" pitchFamily="18" charset="0"/>
              </a:rPr>
              <a:t>Continuation…</a:t>
            </a:r>
            <a:endParaRPr lang="en-AI" dirty="0"/>
          </a:p>
        </p:txBody>
      </p:sp>
      <p:sp>
        <p:nvSpPr>
          <p:cNvPr id="3" name="Content Placeholder 2">
            <a:extLst>
              <a:ext uri="{FF2B5EF4-FFF2-40B4-BE49-F238E27FC236}">
                <a16:creationId xmlns:a16="http://schemas.microsoft.com/office/drawing/2014/main" id="{C145E9BF-EBA5-49D8-BFA4-C6209B6312B0}"/>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Gaining  competitive advantage  in the world of customer experience requires an improvement in the call centre's performance.</a:t>
            </a:r>
          </a:p>
          <a:p>
            <a:r>
              <a:rPr lang="en-GB" sz="2000" dirty="0">
                <a:latin typeface="Times New Roman" panose="02020603050405020304" pitchFamily="18" charset="0"/>
                <a:cs typeface="Times New Roman" panose="02020603050405020304" pitchFamily="18" charset="0"/>
              </a:rPr>
              <a:t>There is also a requirement for the development of a customer-centric company culture.</a:t>
            </a:r>
          </a:p>
          <a:p>
            <a:r>
              <a:rPr lang="en-GB" sz="2000" dirty="0">
                <a:latin typeface="Times New Roman" panose="02020603050405020304" pitchFamily="18" charset="0"/>
                <a:cs typeface="Times New Roman" panose="02020603050405020304" pitchFamily="18" charset="0"/>
              </a:rPr>
              <a:t>Customer experience analytics should also be leveraged.</a:t>
            </a:r>
          </a:p>
          <a:p>
            <a:r>
              <a:rPr lang="en-GB" sz="2000" dirty="0">
                <a:latin typeface="Times New Roman" panose="02020603050405020304" pitchFamily="18" charset="0"/>
                <a:cs typeface="Times New Roman" panose="02020603050405020304" pitchFamily="18" charset="0"/>
              </a:rPr>
              <a:t>The strategy for customer experience should also be improved.</a:t>
            </a:r>
          </a:p>
          <a:p>
            <a:r>
              <a:rPr lang="en-GB" sz="2000" dirty="0">
                <a:latin typeface="Times New Roman" panose="02020603050405020304" pitchFamily="18" charset="0"/>
                <a:cs typeface="Times New Roman" panose="02020603050405020304" pitchFamily="18" charset="0"/>
              </a:rPr>
              <a:t>The hospital can also improve customer experiences by rewarding those customers that stay loyal.</a:t>
            </a:r>
          </a:p>
          <a:p>
            <a:r>
              <a:rPr lang="en-GB" sz="2000" dirty="0">
                <a:latin typeface="Times New Roman" panose="02020603050405020304" pitchFamily="18" charset="0"/>
                <a:cs typeface="Times New Roman" panose="02020603050405020304" pitchFamily="18" charset="0"/>
              </a:rPr>
              <a:t>Social media engagement may also play a significant role in the improvement of customer experience.</a:t>
            </a:r>
          </a:p>
          <a:p>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5158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5F101-2DEF-4714-A576-007C890F390B}"/>
              </a:ext>
            </a:extLst>
          </p:cNvPr>
          <p:cNvSpPr>
            <a:spLocks noGrp="1"/>
          </p:cNvSpPr>
          <p:nvPr>
            <p:ph type="title"/>
          </p:nvPr>
        </p:nvSpPr>
        <p:spPr>
          <a:xfrm>
            <a:off x="677334" y="609600"/>
            <a:ext cx="8596668" cy="928255"/>
          </a:xfrm>
        </p:spPr>
        <p:txBody>
          <a:bodyPr>
            <a:normAutofit/>
          </a:bodyPr>
          <a:lstStyle/>
          <a:p>
            <a:pPr algn="ctr"/>
            <a:r>
              <a:rPr lang="en-GB" sz="2800" dirty="0">
                <a:latin typeface="Times New Roman" panose="02020603050405020304" pitchFamily="18" charset="0"/>
                <a:cs typeface="Times New Roman" panose="02020603050405020304" pitchFamily="18" charset="0"/>
              </a:rPr>
              <a:t>Affordable Care Act</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101D22B-E57B-4766-9198-F3BBE3A839BC}"/>
              </a:ext>
            </a:extLst>
          </p:cNvPr>
          <p:cNvSpPr>
            <a:spLocks noGrp="1"/>
          </p:cNvSpPr>
          <p:nvPr>
            <p:ph idx="1"/>
          </p:nvPr>
        </p:nvSpPr>
        <p:spPr>
          <a:xfrm>
            <a:off x="788170" y="1661825"/>
            <a:ext cx="8596668" cy="3880773"/>
          </a:xfrm>
        </p:spPr>
        <p:txBody>
          <a:bodyPr>
            <a:noAutofit/>
          </a:bodyPr>
          <a:lstStyle/>
          <a:p>
            <a:r>
              <a:rPr lang="en-GB" sz="2000" dirty="0">
                <a:latin typeface="Times New Roman" panose="02020603050405020304" pitchFamily="18" charset="0"/>
                <a:cs typeface="Times New Roman" panose="02020603050405020304" pitchFamily="18" charset="0"/>
              </a:rPr>
              <a:t>The Affordable Care Act lays a major foundation to the Obama’s Administration’s efforts to strengthen Medicare.</a:t>
            </a:r>
          </a:p>
          <a:p>
            <a:r>
              <a:rPr lang="en-GB" sz="2000" dirty="0">
                <a:latin typeface="Times New Roman" panose="02020603050405020304" pitchFamily="18" charset="0"/>
                <a:cs typeface="Times New Roman" panose="02020603050405020304" pitchFamily="18" charset="0"/>
              </a:rPr>
              <a:t>The Acts was majorly focused on lowering healthcare costs while at the same time improving its quality.</a:t>
            </a:r>
          </a:p>
          <a:p>
            <a:r>
              <a:rPr lang="en-GB" sz="2000" dirty="0">
                <a:latin typeface="Times New Roman" panose="02020603050405020304" pitchFamily="18" charset="0"/>
                <a:cs typeface="Times New Roman" panose="02020603050405020304" pitchFamily="18" charset="0"/>
              </a:rPr>
              <a:t>In addition to expanding and reforming the insurance coverage, the ACA also has various provisions for resolving the problems that face U.S healthcare.</a:t>
            </a:r>
          </a:p>
          <a:p>
            <a:r>
              <a:rPr lang="en-GB" sz="2000" dirty="0">
                <a:latin typeface="Times New Roman" panose="02020603050405020304" pitchFamily="18" charset="0"/>
                <a:cs typeface="Times New Roman" panose="02020603050405020304" pitchFamily="18" charset="0"/>
              </a:rPr>
              <a:t>They are provision are based testing new models of delivery and spreading the successful ones.</a:t>
            </a:r>
          </a:p>
          <a:p>
            <a:r>
              <a:rPr lang="en-GB" sz="2000" dirty="0">
                <a:latin typeface="Times New Roman" panose="02020603050405020304" pitchFamily="18" charset="0"/>
                <a:cs typeface="Times New Roman" panose="02020603050405020304" pitchFamily="18" charset="0"/>
              </a:rPr>
              <a:t>ACA also shifts healthcare towards payment based on value of care provided.</a:t>
            </a:r>
          </a:p>
          <a:p>
            <a:r>
              <a:rPr lang="en-GB" sz="2000" dirty="0">
                <a:latin typeface="Times New Roman" panose="02020603050405020304" pitchFamily="18" charset="0"/>
                <a:cs typeface="Times New Roman" panose="02020603050405020304" pitchFamily="18" charset="0"/>
              </a:rPr>
              <a:t>The Act has managed to provide significant financial incentives to the healthcare system.</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5421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D2AD4-7CAD-46CC-A938-5FD05475870D}"/>
              </a:ext>
            </a:extLst>
          </p:cNvPr>
          <p:cNvSpPr>
            <a:spLocks noGrp="1"/>
          </p:cNvSpPr>
          <p:nvPr>
            <p:ph type="title"/>
          </p:nvPr>
        </p:nvSpPr>
        <p:spPr>
          <a:xfrm>
            <a:off x="677334" y="609600"/>
            <a:ext cx="8596668" cy="1011382"/>
          </a:xfrm>
        </p:spPr>
        <p:txBody>
          <a:bodyPr>
            <a:normAutofit/>
          </a:bodyPr>
          <a:lstStyle/>
          <a:p>
            <a:pPr algn="ctr"/>
            <a:r>
              <a:rPr lang="en-GB" sz="2800" dirty="0">
                <a:latin typeface="Times New Roman" panose="02020603050405020304" pitchFamily="18" charset="0"/>
                <a:cs typeface="Times New Roman" panose="02020603050405020304" pitchFamily="18" charset="0"/>
              </a:rPr>
              <a:t>How the Affordable care act provides financial incentives</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FEE0E2B-1EF8-45E5-A14C-ED83C8C8085E}"/>
              </a:ext>
            </a:extLst>
          </p:cNvPr>
          <p:cNvSpPr>
            <a:spLocks noGrp="1"/>
          </p:cNvSpPr>
          <p:nvPr>
            <p:ph idx="1"/>
          </p:nvPr>
        </p:nvSpPr>
        <p:spPr>
          <a:xfrm>
            <a:off x="677334" y="1620982"/>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ACA has introduced preventive benefits that newly are free to the people with Medicare such as wellness visits and cholesterol checks (</a:t>
            </a:r>
            <a:r>
              <a:rPr lang="en-US" sz="2000" dirty="0" err="1">
                <a:latin typeface="Times New Roman" panose="02020603050405020304" pitchFamily="18" charset="0"/>
                <a:cs typeface="Times New Roman" panose="02020603050405020304" pitchFamily="18" charset="0"/>
              </a:rPr>
              <a:t>Pichot</a:t>
            </a:r>
            <a:r>
              <a:rPr lang="en-US" sz="2000" dirty="0">
                <a:latin typeface="Times New Roman" panose="02020603050405020304" pitchFamily="18" charset="0"/>
                <a:cs typeface="Times New Roman" panose="02020603050405020304" pitchFamily="18" charset="0"/>
              </a:rPr>
              <a:t> et al., 2020</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It has closed the prescription drug ‘donut hole’ coverage gap.</a:t>
            </a:r>
          </a:p>
          <a:p>
            <a:r>
              <a:rPr lang="en-GB" sz="2000" dirty="0">
                <a:latin typeface="Times New Roman" panose="02020603050405020304" pitchFamily="18" charset="0"/>
                <a:cs typeface="Times New Roman" panose="02020603050405020304" pitchFamily="18" charset="0"/>
              </a:rPr>
              <a:t>The program has led to the short-term achievement of saving in Medicare which makes service delivery even better.</a:t>
            </a:r>
          </a:p>
          <a:p>
            <a:r>
              <a:rPr lang="en-GB" sz="2000" dirty="0">
                <a:latin typeface="Times New Roman" panose="02020603050405020304" pitchFamily="18" charset="0"/>
                <a:cs typeface="Times New Roman" panose="02020603050405020304" pitchFamily="18" charset="0"/>
              </a:rPr>
              <a:t>ACA has also lowered the costs of beneficiaries in traditional Medicare by significant financial margin.</a:t>
            </a:r>
          </a:p>
          <a:p>
            <a:r>
              <a:rPr lang="en-GB" sz="2000" dirty="0">
                <a:latin typeface="Times New Roman" panose="02020603050405020304" pitchFamily="18" charset="0"/>
                <a:cs typeface="Times New Roman" panose="02020603050405020304" pitchFamily="18" charset="0"/>
              </a:rPr>
              <a:t>It has also promoted long-term saving which no only improves the quality of healthcare but also makes it cheaper towards the future.</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1638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43EBF-0404-4A97-9DA1-C6C5B75B0ABF}"/>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Penalties of in Hospital-Acquired Condition Reduction Program</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1C2FCD4-40D6-4C9F-AA2D-B8F2139F8C80}"/>
              </a:ext>
            </a:extLst>
          </p:cNvPr>
          <p:cNvSpPr>
            <a:spLocks noGrp="1"/>
          </p:cNvSpPr>
          <p:nvPr>
            <p:ph idx="1"/>
          </p:nvPr>
        </p:nvSpPr>
        <p:spPr/>
        <p:txBody>
          <a:bodyPr>
            <a:noAutofit/>
          </a:bodyPr>
          <a:lstStyle/>
          <a:p>
            <a:r>
              <a:rPr lang="en-GB" sz="2000" dirty="0">
                <a:latin typeface="Times New Roman" panose="02020603050405020304" pitchFamily="18" charset="0"/>
                <a:cs typeface="Times New Roman" panose="02020603050405020304" pitchFamily="18" charset="0"/>
              </a:rPr>
              <a:t>Pay-for- performance has become a common practice towards the improvement of quality healthcare.</a:t>
            </a:r>
          </a:p>
          <a:p>
            <a:r>
              <a:rPr lang="en-GB" sz="2000" dirty="0">
                <a:latin typeface="Times New Roman" panose="02020603050405020304" pitchFamily="18" charset="0"/>
                <a:cs typeface="Times New Roman" panose="02020603050405020304" pitchFamily="18" charset="0"/>
              </a:rPr>
              <a:t>It is an approach for the adjustment of fee-for-service model taking in to account higher payments for higher quality care.</a:t>
            </a:r>
          </a:p>
          <a:p>
            <a:r>
              <a:rPr lang="en-GB" sz="2000" dirty="0">
                <a:latin typeface="Times New Roman" panose="02020603050405020304" pitchFamily="18" charset="0"/>
                <a:cs typeface="Times New Roman" panose="02020603050405020304" pitchFamily="18" charset="0"/>
              </a:rPr>
              <a:t>Those hospitals that perform well after receiving financial incentives receive in terms of bonus payments (Chen, et al., 2019).</a:t>
            </a:r>
          </a:p>
          <a:p>
            <a:r>
              <a:rPr lang="en-GB" sz="2000" dirty="0">
                <a:latin typeface="Times New Roman" panose="02020603050405020304" pitchFamily="18" charset="0"/>
                <a:cs typeface="Times New Roman" panose="02020603050405020304" pitchFamily="18" charset="0"/>
              </a:rPr>
              <a:t>However, performance below the threshold level comes with pay penalties.</a:t>
            </a:r>
          </a:p>
          <a:p>
            <a:r>
              <a:rPr lang="en-GB" sz="2000" dirty="0">
                <a:latin typeface="Times New Roman" panose="02020603050405020304" pitchFamily="18" charset="0"/>
                <a:cs typeface="Times New Roman" panose="02020603050405020304" pitchFamily="18" charset="0"/>
              </a:rPr>
              <a:t>The penalties are determined on the basis of efficiency and patient satisfaction with hospital services.</a:t>
            </a:r>
          </a:p>
          <a:p>
            <a:r>
              <a:rPr lang="en-GB" sz="2000" dirty="0">
                <a:latin typeface="Times New Roman" panose="02020603050405020304" pitchFamily="18" charset="0"/>
                <a:cs typeface="Times New Roman" panose="02020603050405020304" pitchFamily="18" charset="0"/>
              </a:rPr>
              <a:t>Those hospitals with the lowest performance quartile are subjected to a 1 percent Medicare reimbursement based on their quality.</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2425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3547-C410-46D3-BBC7-E19825086E52}"/>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ways satisfying the stakeholders through the new system.</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5FF5356-D883-407C-96CC-348243CE44B9}"/>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The major stakeholders in the healthcare system are patients, physicians, employers, insurance companies, pharmaceutical firms and government.</a:t>
            </a:r>
          </a:p>
          <a:p>
            <a:r>
              <a:rPr lang="en-US" sz="2000" dirty="0">
                <a:latin typeface="Times New Roman" panose="02020603050405020304" pitchFamily="18" charset="0"/>
                <a:cs typeface="Times New Roman" panose="02020603050405020304" pitchFamily="18" charset="0"/>
              </a:rPr>
              <a:t>Through the new system everything will be patient centered which will improve their treatment outcomes.</a:t>
            </a:r>
          </a:p>
          <a:p>
            <a:r>
              <a:rPr lang="en-US" sz="2000" dirty="0">
                <a:latin typeface="Times New Roman" panose="02020603050405020304" pitchFamily="18" charset="0"/>
                <a:cs typeface="Times New Roman" panose="02020603050405020304" pitchFamily="18" charset="0"/>
              </a:rPr>
              <a:t>The implementation of the new program will also lead to efficiency and timelines in the healthcare service delivery.</a:t>
            </a:r>
          </a:p>
          <a:p>
            <a:r>
              <a:rPr lang="en-US" sz="2000" dirty="0">
                <a:latin typeface="Times New Roman" panose="02020603050405020304" pitchFamily="18" charset="0"/>
                <a:cs typeface="Times New Roman" panose="02020603050405020304" pitchFamily="18" charset="0"/>
              </a:rPr>
              <a:t>Through the system, physicians will be able to examine the patients closely which will lead to more individualized care.</a:t>
            </a:r>
          </a:p>
          <a:p>
            <a:r>
              <a:rPr lang="en-US" sz="2000" dirty="0">
                <a:latin typeface="Times New Roman" panose="02020603050405020304" pitchFamily="18" charset="0"/>
                <a:cs typeface="Times New Roman" panose="02020603050405020304" pitchFamily="18" charset="0"/>
              </a:rPr>
              <a:t>To the employers their duty to cover their employees through there medical matters will be made more easier.</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3915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349FF-9227-431E-8958-5F31D8EC25B8}"/>
              </a:ext>
            </a:extLst>
          </p:cNvPr>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Continuation…</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8DF0B07-9FD5-4A3F-A247-4CEC01F158F8}"/>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For the insurance companies, the new system will cover the currently rising premiums and the strict requirements to ensure that more people obtain health insurance.</a:t>
            </a:r>
          </a:p>
          <a:p>
            <a:r>
              <a:rPr lang="en-GB" sz="2000" dirty="0">
                <a:latin typeface="Times New Roman" panose="02020603050405020304" pitchFamily="18" charset="0"/>
                <a:cs typeface="Times New Roman" panose="02020603050405020304" pitchFamily="18" charset="0"/>
              </a:rPr>
              <a:t>When more people are covered by health insurance, medical costs are lowered  which in turn improves patient outcomes (</a:t>
            </a:r>
            <a:r>
              <a:rPr lang="en-US" sz="2000" dirty="0">
                <a:latin typeface="Times New Roman" panose="02020603050405020304" pitchFamily="18" charset="0"/>
                <a:cs typeface="Times New Roman" panose="02020603050405020304" pitchFamily="18" charset="0"/>
              </a:rPr>
              <a:t>Bibb et al., 2018</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The profit motive of the insurance companies is also realized.</a:t>
            </a:r>
          </a:p>
          <a:p>
            <a:r>
              <a:rPr lang="en-GB" sz="2000" dirty="0">
                <a:latin typeface="Times New Roman" panose="02020603050405020304" pitchFamily="18" charset="0"/>
                <a:cs typeface="Times New Roman" panose="02020603050405020304" pitchFamily="18" charset="0"/>
              </a:rPr>
              <a:t>The new system will also reduce the rising costs of drugs while imposing caps to prevent any of their exploitation </a:t>
            </a:r>
            <a:r>
              <a:rPr lang="en-GB" sz="2000" dirty="0" err="1">
                <a:latin typeface="Times New Roman" panose="02020603050405020304" pitchFamily="18" charset="0"/>
                <a:cs typeface="Times New Roman" panose="02020603050405020304" pitchFamily="18" charset="0"/>
              </a:rPr>
              <a:t>behavior</a:t>
            </a:r>
            <a:r>
              <a:rPr lang="en-GB" sz="2000" dirty="0">
                <a:latin typeface="Times New Roman" panose="02020603050405020304" pitchFamily="18" charset="0"/>
                <a:cs typeface="Times New Roman" panose="02020603050405020304" pitchFamily="18" charset="0"/>
              </a:rPr>
              <a:t>.</a:t>
            </a:r>
          </a:p>
          <a:p>
            <a:r>
              <a:rPr lang="en-GB" sz="2000" dirty="0">
                <a:latin typeface="Times New Roman" panose="02020603050405020304" pitchFamily="18" charset="0"/>
                <a:cs typeface="Times New Roman" panose="02020603050405020304" pitchFamily="18" charset="0"/>
              </a:rPr>
              <a:t>Government expenditure will also be reduced through the reduction of wastages.</a:t>
            </a:r>
          </a:p>
          <a:p>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25367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5ED3-0F13-4011-A7B3-72AC84E907AB}"/>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Measurement of the success of the new approaches</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B3290B2-7C03-4048-BB4D-5168F63C8FB9}"/>
              </a:ext>
            </a:extLst>
          </p:cNvPr>
          <p:cNvSpPr>
            <a:spLocks noGrp="1"/>
          </p:cNvSpPr>
          <p:nvPr>
            <p:ph idx="1"/>
          </p:nvPr>
        </p:nvSpPr>
        <p:spPr>
          <a:xfrm>
            <a:off x="677334" y="1828801"/>
            <a:ext cx="8596668" cy="4212562"/>
          </a:xfrm>
        </p:spPr>
        <p:txBody>
          <a:bodyPr>
            <a:noAutofit/>
          </a:bodyPr>
          <a:lstStyle/>
          <a:p>
            <a:r>
              <a:rPr lang="en-GB" sz="2000" dirty="0">
                <a:latin typeface="Times New Roman" panose="02020603050405020304" pitchFamily="18" charset="0"/>
                <a:cs typeface="Times New Roman" panose="02020603050405020304" pitchFamily="18" charset="0"/>
              </a:rPr>
              <a:t>Various methods will be employed in measuring the success of the new program.</a:t>
            </a:r>
          </a:p>
          <a:p>
            <a:r>
              <a:rPr lang="en-GB" sz="2000" dirty="0">
                <a:latin typeface="Times New Roman" panose="02020603050405020304" pitchFamily="18" charset="0"/>
                <a:cs typeface="Times New Roman" panose="02020603050405020304" pitchFamily="18" charset="0"/>
              </a:rPr>
              <a:t>Customer satisfaction will be measured through the collection of feedback from the patients.</a:t>
            </a:r>
          </a:p>
          <a:p>
            <a:r>
              <a:rPr lang="en-GB" sz="2000" dirty="0">
                <a:latin typeface="Times New Roman" panose="02020603050405020304" pitchFamily="18" charset="0"/>
                <a:cs typeface="Times New Roman" panose="02020603050405020304" pitchFamily="18" charset="0"/>
              </a:rPr>
              <a:t>The feeding will be collected both during and time of discharge.</a:t>
            </a:r>
          </a:p>
          <a:p>
            <a:r>
              <a:rPr lang="en-GB" sz="2000" dirty="0">
                <a:latin typeface="Times New Roman" panose="02020603050405020304" pitchFamily="18" charset="0"/>
                <a:cs typeface="Times New Roman" panose="02020603050405020304" pitchFamily="18" charset="0"/>
              </a:rPr>
              <a:t>The achievement of the organization’s goals will also be used to assess the chances and occurrences of repeat sales.</a:t>
            </a:r>
          </a:p>
          <a:p>
            <a:r>
              <a:rPr lang="en-GB" sz="2000" dirty="0">
                <a:latin typeface="Times New Roman" panose="02020603050405020304" pitchFamily="18" charset="0"/>
                <a:cs typeface="Times New Roman" panose="02020603050405020304" pitchFamily="18" charset="0"/>
              </a:rPr>
              <a:t>Completion of the processes that the organization undertakes will be another important tool.</a:t>
            </a:r>
          </a:p>
          <a:p>
            <a:r>
              <a:rPr lang="en-GB" sz="2000" dirty="0">
                <a:latin typeface="Times New Roman" panose="02020603050405020304" pitchFamily="18" charset="0"/>
                <a:cs typeface="Times New Roman" panose="02020603050405020304" pitchFamily="18" charset="0"/>
              </a:rPr>
              <a:t>Qualitative methods such as research will also be employed in determining the level that the outcomes have been improved.</a:t>
            </a:r>
          </a:p>
        </p:txBody>
      </p:sp>
    </p:spTree>
    <p:extLst>
      <p:ext uri="{BB962C8B-B14F-4D97-AF65-F5344CB8AC3E}">
        <p14:creationId xmlns:p14="http://schemas.microsoft.com/office/powerpoint/2010/main" val="1326903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8097E-57FA-4589-892A-41E3A035A44E}"/>
              </a:ext>
            </a:extLst>
          </p:cNvPr>
          <p:cNvSpPr>
            <a:spLocks noGrp="1"/>
          </p:cNvSpPr>
          <p:nvPr>
            <p:ph type="title"/>
          </p:nvPr>
        </p:nvSpPr>
        <p:spPr/>
        <p:txBody>
          <a:bodyPr/>
          <a:lstStyle/>
          <a:p>
            <a:r>
              <a:rPr lang="en-US" sz="2800" dirty="0" smtClean="0">
                <a:latin typeface="Times New Roman" panose="02020603050405020304" pitchFamily="18" charset="0"/>
                <a:cs typeface="Times New Roman" panose="02020603050405020304" pitchFamily="18" charset="0"/>
              </a:rPr>
              <a:t>Continuation</a:t>
            </a:r>
            <a:r>
              <a:rPr lang="en-US" dirty="0" smtClean="0"/>
              <a:t>…</a:t>
            </a:r>
            <a:endParaRPr lang="en-AI" dirty="0"/>
          </a:p>
        </p:txBody>
      </p:sp>
      <p:sp>
        <p:nvSpPr>
          <p:cNvPr id="3" name="Content Placeholder 2">
            <a:extLst>
              <a:ext uri="{FF2B5EF4-FFF2-40B4-BE49-F238E27FC236}">
                <a16:creationId xmlns:a16="http://schemas.microsoft.com/office/drawing/2014/main" id="{7DB4B17F-E4C7-42E3-9FF2-E7D1101534E3}"/>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Through surveys and analysis of the sales, it will be easy to determine the level of effectiveness of the new system.</a:t>
            </a:r>
          </a:p>
          <a:p>
            <a:r>
              <a:rPr lang="en-GB" sz="2000" dirty="0">
                <a:latin typeface="Times New Roman" panose="02020603050405020304" pitchFamily="18" charset="0"/>
                <a:cs typeface="Times New Roman" panose="02020603050405020304" pitchFamily="18" charset="0"/>
              </a:rPr>
              <a:t>Where it necessitates, changes and improvements will be introduced.</a:t>
            </a:r>
          </a:p>
          <a:p>
            <a:r>
              <a:rPr lang="en-GB" sz="2000" dirty="0">
                <a:latin typeface="Times New Roman" panose="02020603050405020304" pitchFamily="18" charset="0"/>
                <a:cs typeface="Times New Roman" panose="02020603050405020304" pitchFamily="18" charset="0"/>
              </a:rPr>
              <a:t>Customer satisfaction score will also be used.</a:t>
            </a:r>
          </a:p>
          <a:p>
            <a:r>
              <a:rPr lang="en-GB" sz="2000" dirty="0">
                <a:latin typeface="Times New Roman" panose="02020603050405020304" pitchFamily="18" charset="0"/>
                <a:cs typeface="Times New Roman" panose="02020603050405020304" pitchFamily="18" charset="0"/>
              </a:rPr>
              <a:t> The net promoter score will be employed in determine the exact level of satisfaction or dissatisfaction in the patients.</a:t>
            </a:r>
          </a:p>
          <a:p>
            <a:r>
              <a:rPr lang="en-GB" sz="2000" dirty="0">
                <a:latin typeface="Times New Roman" panose="02020603050405020304" pitchFamily="18" charset="0"/>
                <a:cs typeface="Times New Roman" panose="02020603050405020304" pitchFamily="18" charset="0"/>
              </a:rPr>
              <a:t>Emails will be send randomly to the patients who have gone through both  the old and new systems asking them to compare effectiveness in both.</a:t>
            </a:r>
          </a:p>
          <a:p>
            <a:r>
              <a:rPr lang="en-GB" sz="2000" dirty="0">
                <a:latin typeface="Times New Roman" panose="02020603050405020304" pitchFamily="18" charset="0"/>
                <a:cs typeface="Times New Roman" panose="02020603050405020304" pitchFamily="18" charset="0"/>
              </a:rPr>
              <a:t>Volunteers will also be welcomed to give their feedback.</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3688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90D1A-7B8A-4825-8A5D-36C6DFB94FFD}"/>
              </a:ext>
            </a:extLst>
          </p:cNvPr>
          <p:cNvSpPr>
            <a:spLocks noGrp="1"/>
          </p:cNvSpPr>
          <p:nvPr>
            <p:ph type="title"/>
          </p:nvPr>
        </p:nvSpPr>
        <p:spPr/>
        <p:txBody>
          <a:bodyPr>
            <a:normAutofit/>
          </a:bodyPr>
          <a:lstStyle/>
          <a:p>
            <a:r>
              <a:rPr lang="en-GB" sz="2800" dirty="0">
                <a:latin typeface="Times New Roman" panose="02020603050405020304" pitchFamily="18" charset="0"/>
                <a:cs typeface="Times New Roman" panose="02020603050405020304" pitchFamily="18" charset="0"/>
              </a:rPr>
              <a:t>Steps in the implementation of the plan</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A010C0D-0074-4925-934C-4D379F55554C}"/>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The desired outcomes will be brainstormed.</a:t>
            </a:r>
          </a:p>
          <a:p>
            <a:r>
              <a:rPr lang="en-GB" sz="2000" dirty="0">
                <a:latin typeface="Times New Roman" panose="02020603050405020304" pitchFamily="18" charset="0"/>
                <a:cs typeface="Times New Roman" panose="02020603050405020304" pitchFamily="18" charset="0"/>
              </a:rPr>
              <a:t>Implementation duties will be assigned to relevant stakeholders in the healthcare system</a:t>
            </a:r>
          </a:p>
          <a:p>
            <a:r>
              <a:rPr lang="en-GB" sz="2000" dirty="0">
                <a:latin typeface="Times New Roman" panose="02020603050405020304" pitchFamily="18" charset="0"/>
                <a:cs typeface="Times New Roman" panose="02020603050405020304" pitchFamily="18" charset="0"/>
              </a:rPr>
              <a:t>Risk assessment will be conducted.</a:t>
            </a:r>
          </a:p>
          <a:p>
            <a:r>
              <a:rPr lang="en-GB" sz="2000" dirty="0">
                <a:latin typeface="Times New Roman" panose="02020603050405020304" pitchFamily="18" charset="0"/>
                <a:cs typeface="Times New Roman" panose="02020603050405020304" pitchFamily="18" charset="0"/>
              </a:rPr>
              <a:t>A financial budge for the implementation of the new system will be established.</a:t>
            </a:r>
          </a:p>
          <a:p>
            <a:r>
              <a:rPr lang="en-GB" sz="2000" dirty="0">
                <a:latin typeface="Times New Roman" panose="02020603050405020304" pitchFamily="18" charset="0"/>
                <a:cs typeface="Times New Roman" panose="02020603050405020304" pitchFamily="18" charset="0"/>
              </a:rPr>
              <a:t>Implementation plan tasks will be created and delegated to the relevant people.</a:t>
            </a:r>
          </a:p>
          <a:p>
            <a:r>
              <a:rPr lang="en-GB" sz="2000" dirty="0">
                <a:latin typeface="Times New Roman" panose="02020603050405020304" pitchFamily="18" charset="0"/>
                <a:cs typeface="Times New Roman" panose="02020603050405020304" pitchFamily="18" charset="0"/>
              </a:rPr>
              <a:t>The schedule of implementing plan will be developed.</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9929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93253-7B4B-4DFC-AD88-6B3D9E003976}"/>
              </a:ext>
            </a:extLst>
          </p:cNvPr>
          <p:cNvSpPr>
            <a:spLocks noGrp="1"/>
          </p:cNvSpPr>
          <p:nvPr>
            <p:ph type="title"/>
          </p:nvPr>
        </p:nvSpPr>
        <p:spPr>
          <a:xfrm>
            <a:off x="677334" y="609600"/>
            <a:ext cx="8596668" cy="886691"/>
          </a:xfrm>
        </p:spPr>
        <p:txBody>
          <a:bodyPr>
            <a:normAutofit/>
          </a:bodyPr>
          <a:lstStyle/>
          <a:p>
            <a:r>
              <a:rPr lang="en-GB" sz="2800" dirty="0">
                <a:latin typeface="Times New Roman" panose="02020603050405020304" pitchFamily="18" charset="0"/>
                <a:cs typeface="Times New Roman" panose="02020603050405020304" pitchFamily="18" charset="0"/>
              </a:rPr>
              <a:t>The Methods of Communicating the to the world</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A67EE27-52DA-473E-B972-1324114317C4}"/>
              </a:ext>
            </a:extLst>
          </p:cNvPr>
          <p:cNvSpPr>
            <a:spLocks noGrp="1"/>
          </p:cNvSpPr>
          <p:nvPr>
            <p:ph idx="1"/>
          </p:nvPr>
        </p:nvSpPr>
        <p:spPr>
          <a:xfrm>
            <a:off x="677334" y="1496291"/>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Different methods will be used in communicating about the new system to ensure that a wider audience is reached.</a:t>
            </a:r>
          </a:p>
          <a:p>
            <a:r>
              <a:rPr lang="en-GB" sz="2000" dirty="0">
                <a:latin typeface="Times New Roman" panose="02020603050405020304" pitchFamily="18" charset="0"/>
                <a:cs typeface="Times New Roman" panose="02020603050405020304" pitchFamily="18" charset="0"/>
              </a:rPr>
              <a:t>The hospital website will be the main means of communication.</a:t>
            </a:r>
          </a:p>
          <a:p>
            <a:r>
              <a:rPr lang="en-GB" sz="2000" dirty="0">
                <a:latin typeface="Times New Roman" panose="02020603050405020304" pitchFamily="18" charset="0"/>
                <a:cs typeface="Times New Roman" panose="02020603050405020304" pitchFamily="18" charset="0"/>
              </a:rPr>
              <a:t>Channels of communication such as bulletins, notice boards and community health services will also be used.</a:t>
            </a:r>
          </a:p>
          <a:p>
            <a:r>
              <a:rPr lang="en-GB" sz="2000" dirty="0">
                <a:latin typeface="Times New Roman" panose="02020603050405020304" pitchFamily="18" charset="0"/>
                <a:cs typeface="Times New Roman" panose="02020603050405020304" pitchFamily="18" charset="0"/>
              </a:rPr>
              <a:t>Through community healthcare services the information will also be passed.</a:t>
            </a:r>
          </a:p>
          <a:p>
            <a:r>
              <a:rPr lang="en-GB" sz="2000" dirty="0">
                <a:latin typeface="Times New Roman" panose="02020603050405020304" pitchFamily="18" charset="0"/>
                <a:cs typeface="Times New Roman" panose="02020603050405020304" pitchFamily="18" charset="0"/>
              </a:rPr>
              <a:t>Various camps for awareness and events where the information can be shared will also be used in dispersing the information about the new plan.</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587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1B4C3-4175-4202-AB60-D0DE6587C50D}"/>
              </a:ext>
            </a:extLst>
          </p:cNvPr>
          <p:cNvSpPr>
            <a:spLocks noGrp="1"/>
          </p:cNvSpPr>
          <p:nvPr>
            <p:ph type="title"/>
          </p:nvPr>
        </p:nvSpPr>
        <p:spPr/>
        <p:txBody>
          <a:bodyPr>
            <a:normAutofit/>
          </a:bodyPr>
          <a:lstStyle/>
          <a:p>
            <a:pPr algn="ctr"/>
            <a:r>
              <a:rPr lang="en-GB" sz="2800" dirty="0">
                <a:latin typeface="Times New Roman" panose="02020603050405020304" pitchFamily="18" charset="0"/>
                <a:cs typeface="Times New Roman" panose="02020603050405020304" pitchFamily="18" charset="0"/>
              </a:rPr>
              <a:t>The of the priorities and expectations in a just and proud community manner by the program</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E106861-700D-47B1-9702-3E9611FDC969}"/>
              </a:ext>
            </a:extLst>
          </p:cNvPr>
          <p:cNvSpPr>
            <a:spLocks noGrp="1"/>
          </p:cNvSpPr>
          <p:nvPr>
            <p:ph idx="1"/>
          </p:nvPr>
        </p:nvSpPr>
        <p:spPr/>
        <p:txBody>
          <a:bodyPr>
            <a:normAutofit/>
          </a:bodyPr>
          <a:lstStyle/>
          <a:p>
            <a:r>
              <a:rPr lang="en-GB" sz="2000" dirty="0">
                <a:latin typeface="Times New Roman" panose="02020603050405020304" pitchFamily="18" charset="0"/>
                <a:cs typeface="Times New Roman" panose="02020603050405020304" pitchFamily="18" charset="0"/>
              </a:rPr>
              <a:t>In its development, the new system will be formulated in a way that it meets the needs, priories and requirements of the patients.</a:t>
            </a:r>
          </a:p>
          <a:p>
            <a:r>
              <a:rPr lang="en-GB" sz="2000" dirty="0">
                <a:latin typeface="Times New Roman" panose="02020603050405020304" pitchFamily="18" charset="0"/>
                <a:cs typeface="Times New Roman" panose="02020603050405020304" pitchFamily="18" charset="0"/>
              </a:rPr>
              <a:t>It will be a system centred on the patients.</a:t>
            </a:r>
          </a:p>
          <a:p>
            <a:r>
              <a:rPr lang="en-GB" sz="2000" dirty="0">
                <a:latin typeface="Times New Roman" panose="02020603050405020304" pitchFamily="18" charset="0"/>
                <a:cs typeface="Times New Roman" panose="02020603050405020304" pitchFamily="18" charset="0"/>
              </a:rPr>
              <a:t>It will be cost effective.</a:t>
            </a:r>
          </a:p>
          <a:p>
            <a:r>
              <a:rPr lang="en-GB" sz="2000" dirty="0">
                <a:latin typeface="Times New Roman" panose="02020603050405020304" pitchFamily="18" charset="0"/>
                <a:cs typeface="Times New Roman" panose="02020603050405020304" pitchFamily="18" charset="0"/>
              </a:rPr>
              <a:t>It will improve the patient treatment outcomes within the hospital setting.</a:t>
            </a:r>
          </a:p>
          <a:p>
            <a:r>
              <a:rPr lang="en-GB" sz="2000" dirty="0">
                <a:latin typeface="Times New Roman" panose="02020603050405020304" pitchFamily="18" charset="0"/>
                <a:cs typeface="Times New Roman" panose="02020603050405020304" pitchFamily="18" charset="0"/>
              </a:rPr>
              <a:t>The system will be designed in such a way that it does not conflict with the cultural or social values of the neighbouring communities.</a:t>
            </a:r>
          </a:p>
          <a:p>
            <a:r>
              <a:rPr lang="en-GB" sz="2000" dirty="0">
                <a:latin typeface="Times New Roman" panose="02020603050405020304" pitchFamily="18" charset="0"/>
                <a:cs typeface="Times New Roman" panose="02020603050405020304" pitchFamily="18" charset="0"/>
              </a:rPr>
              <a:t>The system will entail fairness and justice among all patients.</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7576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FF192-3098-4BE2-9363-4A1A78B88626}"/>
              </a:ext>
            </a:extLst>
          </p:cNvPr>
          <p:cNvSpPr>
            <a:spLocks noGrp="1"/>
          </p:cNvSpPr>
          <p:nvPr>
            <p:ph type="title"/>
          </p:nvPr>
        </p:nvSpPr>
        <p:spPr>
          <a:xfrm>
            <a:off x="788171" y="415637"/>
            <a:ext cx="8596668" cy="706582"/>
          </a:xfrm>
        </p:spPr>
        <p:txBody>
          <a:bodyPr/>
          <a:lstStyle/>
          <a:p>
            <a:pPr algn="ctr"/>
            <a:r>
              <a:rPr lang="en-GB" sz="2800" dirty="0">
                <a:latin typeface="Times New Roman" panose="02020603050405020304" pitchFamily="18" charset="0"/>
                <a:cs typeface="Times New Roman" panose="02020603050405020304" pitchFamily="18" charset="0"/>
              </a:rPr>
              <a:t>References</a:t>
            </a:r>
            <a:endParaRPr lang="en-AI"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EE17EDC-7177-441A-9C27-E6B2F138B95F}"/>
              </a:ext>
            </a:extLst>
          </p:cNvPr>
          <p:cNvSpPr>
            <a:spLocks noGrp="1"/>
          </p:cNvSpPr>
          <p:nvPr>
            <p:ph idx="1"/>
          </p:nvPr>
        </p:nvSpPr>
        <p:spPr>
          <a:xfrm>
            <a:off x="940571" y="1122219"/>
            <a:ext cx="9561174" cy="4959926"/>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Bibb, J., Castle, D., &amp; </a:t>
            </a:r>
            <a:r>
              <a:rPr lang="en-US" sz="2000" dirty="0" err="1">
                <a:latin typeface="Times New Roman" panose="02020603050405020304" pitchFamily="18" charset="0"/>
                <a:cs typeface="Times New Roman" panose="02020603050405020304" pitchFamily="18" charset="0"/>
              </a:rPr>
              <a:t>McFerran</a:t>
            </a:r>
            <a:r>
              <a:rPr lang="en-US" sz="2000" dirty="0">
                <a:latin typeface="Times New Roman" panose="02020603050405020304" pitchFamily="18" charset="0"/>
                <a:cs typeface="Times New Roman" panose="02020603050405020304" pitchFamily="18" charset="0"/>
              </a:rPr>
              <a:t>, K. S. (2018). Stakeholder input into the implementation of a new music therapy program in a mental health service. </a:t>
            </a:r>
            <a:r>
              <a:rPr lang="en-US" sz="2000" i="1" dirty="0">
                <a:latin typeface="Times New Roman" panose="02020603050405020304" pitchFamily="18" charset="0"/>
                <a:cs typeface="Times New Roman" panose="02020603050405020304" pitchFamily="18" charset="0"/>
              </a:rPr>
              <a:t>Mental Health Review Journal</a:t>
            </a:r>
            <a:r>
              <a:rPr lang="en-US" sz="2000" dirty="0">
                <a:latin typeface="Times New Roman" panose="02020603050405020304" pitchFamily="18" charset="0"/>
                <a:cs typeface="Times New Roman" panose="02020603050405020304" pitchFamily="18" charset="0"/>
              </a:rPr>
              <a:t>.</a:t>
            </a:r>
          </a:p>
          <a:p>
            <a:pPr marL="0" indent="0">
              <a:buNone/>
            </a:pPr>
            <a:r>
              <a:rPr lang="en-US" sz="2000" dirty="0" err="1">
                <a:latin typeface="Times New Roman" panose="02020603050405020304" pitchFamily="18" charset="0"/>
                <a:cs typeface="Times New Roman" panose="02020603050405020304" pitchFamily="18" charset="0"/>
              </a:rPr>
              <a:t>Sickbert</a:t>
            </a:r>
            <a:r>
              <a:rPr lang="en-US" sz="2000" dirty="0">
                <a:latin typeface="Times New Roman" panose="02020603050405020304" pitchFamily="18" charset="0"/>
                <a:cs typeface="Times New Roman" panose="02020603050405020304" pitchFamily="18" charset="0"/>
              </a:rPr>
              <a:t>-Bennett, E. E., </a:t>
            </a:r>
            <a:r>
              <a:rPr lang="en-US" sz="2000" dirty="0" err="1">
                <a:latin typeface="Times New Roman" panose="02020603050405020304" pitchFamily="18" charset="0"/>
                <a:cs typeface="Times New Roman" panose="02020603050405020304" pitchFamily="18" charset="0"/>
              </a:rPr>
              <a:t>DiBiase</a:t>
            </a:r>
            <a:r>
              <a:rPr lang="en-US" sz="2000" dirty="0">
                <a:latin typeface="Times New Roman" panose="02020603050405020304" pitchFamily="18" charset="0"/>
                <a:cs typeface="Times New Roman" panose="02020603050405020304" pitchFamily="18" charset="0"/>
              </a:rPr>
              <a:t>, L. M., Willis, T. M. S., Wolak, E. S., Weber, D. J., &amp; </a:t>
            </a:r>
            <a:r>
              <a:rPr lang="en-US" sz="2000" dirty="0" err="1">
                <a:latin typeface="Times New Roman" panose="02020603050405020304" pitchFamily="18" charset="0"/>
                <a:cs typeface="Times New Roman" panose="02020603050405020304" pitchFamily="18" charset="0"/>
              </a:rPr>
              <a:t>Rutala</a:t>
            </a:r>
            <a:r>
              <a:rPr lang="en-US" sz="2000" dirty="0">
                <a:latin typeface="Times New Roman" panose="02020603050405020304" pitchFamily="18" charset="0"/>
                <a:cs typeface="Times New Roman" panose="02020603050405020304" pitchFamily="18" charset="0"/>
              </a:rPr>
              <a:t>, W. A. (2016). Reduction of healthcare-associated infections by exceeding high compliance with hand hygiene practices. </a:t>
            </a:r>
            <a:r>
              <a:rPr lang="en-US" sz="2000" i="1" dirty="0">
                <a:latin typeface="Times New Roman" panose="02020603050405020304" pitchFamily="18" charset="0"/>
                <a:cs typeface="Times New Roman" panose="02020603050405020304" pitchFamily="18" charset="0"/>
              </a:rPr>
              <a:t>Emerging infectious diseases</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22</a:t>
            </a:r>
            <a:r>
              <a:rPr lang="en-US" sz="2000" dirty="0">
                <a:latin typeface="Times New Roman" panose="02020603050405020304" pitchFamily="18" charset="0"/>
                <a:cs typeface="Times New Roman" panose="02020603050405020304" pitchFamily="18" charset="0"/>
              </a:rPr>
              <a:t>(9), 1628.</a:t>
            </a:r>
          </a:p>
          <a:p>
            <a:pPr marL="0" indent="0">
              <a:buNone/>
            </a:pPr>
            <a:r>
              <a:rPr lang="en-US" sz="2000" dirty="0" err="1">
                <a:latin typeface="Times New Roman" panose="02020603050405020304" pitchFamily="18" charset="0"/>
                <a:cs typeface="Times New Roman" panose="02020603050405020304" pitchFamily="18" charset="0"/>
              </a:rPr>
              <a:t>McChlery</a:t>
            </a:r>
            <a:r>
              <a:rPr lang="en-US" sz="2000" dirty="0">
                <a:latin typeface="Times New Roman" panose="02020603050405020304" pitchFamily="18" charset="0"/>
                <a:cs typeface="Times New Roman" panose="02020603050405020304" pitchFamily="18" charset="0"/>
              </a:rPr>
              <a:t>, S. (2019). Challenges in the implementation of a new course on aboriginal history, health, wellness and culture in a graduate diploma of midwifery program. </a:t>
            </a:r>
            <a:r>
              <a:rPr lang="en-US" sz="2000" i="1" dirty="0">
                <a:latin typeface="Times New Roman" panose="02020603050405020304" pitchFamily="18" charset="0"/>
                <a:cs typeface="Times New Roman" panose="02020603050405020304" pitchFamily="18" charset="0"/>
              </a:rPr>
              <a:t>Women and Birth</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32</a:t>
            </a:r>
            <a:r>
              <a:rPr lang="en-US" sz="2000" dirty="0">
                <a:latin typeface="Times New Roman" panose="02020603050405020304" pitchFamily="18" charset="0"/>
                <a:cs typeface="Times New Roman" panose="02020603050405020304" pitchFamily="18" charset="0"/>
              </a:rPr>
              <a:t>, S39.</a:t>
            </a:r>
          </a:p>
          <a:p>
            <a:pPr marL="0" indent="0">
              <a:buNone/>
            </a:pPr>
            <a:r>
              <a:rPr lang="en-US" sz="2000" dirty="0" err="1">
                <a:latin typeface="Times New Roman" panose="02020603050405020304" pitchFamily="18" charset="0"/>
                <a:cs typeface="Times New Roman" panose="02020603050405020304" pitchFamily="18" charset="0"/>
              </a:rPr>
              <a:t>Pichot</a:t>
            </a:r>
            <a:r>
              <a:rPr lang="en-US" sz="2000" dirty="0">
                <a:latin typeface="Times New Roman" panose="02020603050405020304" pitchFamily="18" charset="0"/>
                <a:cs typeface="Times New Roman" panose="02020603050405020304" pitchFamily="18" charset="0"/>
              </a:rPr>
              <a:t>, H., Pereira, B., </a:t>
            </a:r>
            <a:r>
              <a:rPr lang="en-US" sz="2000" dirty="0" err="1">
                <a:latin typeface="Times New Roman" panose="02020603050405020304" pitchFamily="18" charset="0"/>
                <a:cs typeface="Times New Roman" panose="02020603050405020304" pitchFamily="18" charset="0"/>
              </a:rPr>
              <a:t>Magnat</a:t>
            </a:r>
            <a:r>
              <a:rPr lang="en-US" sz="2000" dirty="0">
                <a:latin typeface="Times New Roman" panose="02020603050405020304" pitchFamily="18" charset="0"/>
                <a:cs typeface="Times New Roman" panose="02020603050405020304" pitchFamily="18" charset="0"/>
              </a:rPr>
              <a:t>, E., </a:t>
            </a:r>
            <a:r>
              <a:rPr lang="en-US" sz="2000" dirty="0" err="1">
                <a:latin typeface="Times New Roman" panose="02020603050405020304" pitchFamily="18" charset="0"/>
                <a:cs typeface="Times New Roman" panose="02020603050405020304" pitchFamily="18" charset="0"/>
              </a:rPr>
              <a:t>Hennequin</a:t>
            </a:r>
            <a:r>
              <a:rPr lang="en-US" sz="2000" dirty="0">
                <a:latin typeface="Times New Roman" panose="02020603050405020304" pitchFamily="18" charset="0"/>
                <a:cs typeface="Times New Roman" panose="02020603050405020304" pitchFamily="18" charset="0"/>
              </a:rPr>
              <a:t>, M., &amp; </a:t>
            </a:r>
            <a:r>
              <a:rPr lang="en-US" sz="2000" dirty="0" err="1">
                <a:latin typeface="Times New Roman" panose="02020603050405020304" pitchFamily="18" charset="0"/>
                <a:cs typeface="Times New Roman" panose="02020603050405020304" pitchFamily="18" charset="0"/>
              </a:rPr>
              <a:t>Tubert-Jeannin</a:t>
            </a:r>
            <a:r>
              <a:rPr lang="en-US" sz="2000" dirty="0">
                <a:latin typeface="Times New Roman" panose="02020603050405020304" pitchFamily="18" charset="0"/>
                <a:cs typeface="Times New Roman" panose="02020603050405020304" pitchFamily="18" charset="0"/>
              </a:rPr>
              <a:t>, S. (2020). Implementation and impact of a dental preventive intervention conducted within a health promotion program on health inequalities: A retrospective study. </a:t>
            </a:r>
            <a:r>
              <a:rPr lang="en-US" sz="2000" i="1" dirty="0" err="1">
                <a:latin typeface="Times New Roman" panose="02020603050405020304" pitchFamily="18" charset="0"/>
                <a:cs typeface="Times New Roman" panose="02020603050405020304" pitchFamily="18" charset="0"/>
              </a:rPr>
              <a:t>Plos</a:t>
            </a:r>
            <a:r>
              <a:rPr lang="en-US" sz="2000" i="1" dirty="0">
                <a:latin typeface="Times New Roman" panose="02020603050405020304" pitchFamily="18" charset="0"/>
                <a:cs typeface="Times New Roman" panose="02020603050405020304" pitchFamily="18" charset="0"/>
              </a:rPr>
              <a:t> one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15</a:t>
            </a:r>
            <a:r>
              <a:rPr lang="en-US" sz="2000" dirty="0">
                <a:latin typeface="Times New Roman" panose="02020603050405020304" pitchFamily="18" charset="0"/>
                <a:cs typeface="Times New Roman" panose="02020603050405020304" pitchFamily="18" charset="0"/>
              </a:rPr>
              <a:t>(3), e0230639.</a:t>
            </a:r>
          </a:p>
          <a:p>
            <a:pPr marL="0" indent="0">
              <a:buNone/>
            </a:pPr>
            <a:r>
              <a:rPr lang="en-GB" sz="2000" dirty="0">
                <a:latin typeface="Times New Roman" panose="02020603050405020304" pitchFamily="18" charset="0"/>
                <a:cs typeface="Times New Roman" panose="02020603050405020304" pitchFamily="18" charset="0"/>
              </a:rPr>
              <a:t>Chen, C. K., Palfrey, A., </a:t>
            </a:r>
            <a:r>
              <a:rPr lang="en-GB" sz="2000" dirty="0" err="1">
                <a:latin typeface="Times New Roman" panose="02020603050405020304" pitchFamily="18" charset="0"/>
                <a:cs typeface="Times New Roman" panose="02020603050405020304" pitchFamily="18" charset="0"/>
              </a:rPr>
              <a:t>Shreck</a:t>
            </a:r>
            <a:r>
              <a:rPr lang="en-GB" sz="2000" dirty="0">
                <a:latin typeface="Times New Roman" panose="02020603050405020304" pitchFamily="18" charset="0"/>
                <a:cs typeface="Times New Roman" panose="02020603050405020304" pitchFamily="18" charset="0"/>
              </a:rPr>
              <a:t>, E., Silvestri, B., Wash, L., </a:t>
            </a:r>
            <a:r>
              <a:rPr lang="en-GB" sz="2000" dirty="0" err="1">
                <a:latin typeface="Times New Roman" panose="02020603050405020304" pitchFamily="18" charset="0"/>
                <a:cs typeface="Times New Roman" panose="02020603050405020304" pitchFamily="18" charset="0"/>
              </a:rPr>
              <a:t>Nehrig</a:t>
            </a:r>
            <a:r>
              <a:rPr lang="en-GB" sz="2000" dirty="0">
                <a:latin typeface="Times New Roman" panose="02020603050405020304" pitchFamily="18" charset="0"/>
                <a:cs typeface="Times New Roman" panose="02020603050405020304" pitchFamily="18" charset="0"/>
              </a:rPr>
              <a:t>, N., ... &amp; Chodosh, J. (2019). Implementation of </a:t>
            </a:r>
            <a:r>
              <a:rPr lang="en-GB" sz="2000" dirty="0" err="1">
                <a:latin typeface="Times New Roman" panose="02020603050405020304" pitchFamily="18" charset="0"/>
                <a:cs typeface="Times New Roman" panose="02020603050405020304" pitchFamily="18" charset="0"/>
              </a:rPr>
              <a:t>Telemental</a:t>
            </a:r>
            <a:r>
              <a:rPr lang="en-GB" sz="2000" dirty="0">
                <a:latin typeface="Times New Roman" panose="02020603050405020304" pitchFamily="18" charset="0"/>
                <a:cs typeface="Times New Roman" panose="02020603050405020304" pitchFamily="18" charset="0"/>
              </a:rPr>
              <a:t> Health (TMH) psychological services for rural veterans at the VA New York </a:t>
            </a:r>
            <a:r>
              <a:rPr lang="en-GB" sz="2000" dirty="0" err="1">
                <a:latin typeface="Times New Roman" panose="02020603050405020304" pitchFamily="18" charset="0"/>
                <a:cs typeface="Times New Roman" panose="02020603050405020304" pitchFamily="18" charset="0"/>
              </a:rPr>
              <a:t>Harbor</a:t>
            </a:r>
            <a:r>
              <a:rPr lang="en-GB" sz="2000" dirty="0">
                <a:latin typeface="Times New Roman" panose="02020603050405020304" pitchFamily="18" charset="0"/>
                <a:cs typeface="Times New Roman" panose="02020603050405020304" pitchFamily="18" charset="0"/>
              </a:rPr>
              <a:t> Healthcare System. </a:t>
            </a:r>
            <a:r>
              <a:rPr lang="en-GB" sz="2000" i="1" dirty="0">
                <a:latin typeface="Times New Roman" panose="02020603050405020304" pitchFamily="18" charset="0"/>
                <a:cs typeface="Times New Roman" panose="02020603050405020304" pitchFamily="18" charset="0"/>
              </a:rPr>
              <a:t>Psychological services</a:t>
            </a:r>
            <a:r>
              <a:rPr lang="en-GB" sz="2000" dirty="0">
                <a:latin typeface="Times New Roman" panose="02020603050405020304" pitchFamily="18" charset="0"/>
                <a:cs typeface="Times New Roman" panose="02020603050405020304" pitchFamily="18" charset="0"/>
              </a:rPr>
              <a:t>.</a:t>
            </a:r>
            <a:endParaRPr lang="en-AI"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196488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669</TotalTime>
  <Words>2615</Words>
  <Application>Microsoft Office PowerPoint</Application>
  <PresentationFormat>Widescreen</PresentationFormat>
  <Paragraphs>157</Paragraphs>
  <Slides>19</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Times New Roman</vt:lpstr>
      <vt:lpstr>Trebuchet MS</vt:lpstr>
      <vt:lpstr>Wingdings 3</vt:lpstr>
      <vt:lpstr>Facet</vt:lpstr>
      <vt:lpstr>The Implementation of a New System Approach in an Hospital Name Institutional Affiliation</vt:lpstr>
      <vt:lpstr>Introduction</vt:lpstr>
      <vt:lpstr>Identification of Customer</vt:lpstr>
      <vt:lpstr>Identification of Customer</vt:lpstr>
      <vt:lpstr>Current Customer Experiences in the organization</vt:lpstr>
      <vt:lpstr>Continuation of Current Customer Experiences in the organization</vt:lpstr>
      <vt:lpstr>How to improve the customer experience through organized efforts </vt:lpstr>
      <vt:lpstr>Continuation…</vt:lpstr>
      <vt:lpstr>Affordable Care Act</vt:lpstr>
      <vt:lpstr>How the Affordable care act provides financial incentives</vt:lpstr>
      <vt:lpstr>Penalties of in Hospital-Acquired Condition Reduction Program</vt:lpstr>
      <vt:lpstr>The ways satisfying the stakeholders through the new system.</vt:lpstr>
      <vt:lpstr>Continuation…</vt:lpstr>
      <vt:lpstr>The Measurement of the success of the new approaches</vt:lpstr>
      <vt:lpstr>Continuation…</vt:lpstr>
      <vt:lpstr>Steps in the implementation of the plan</vt:lpstr>
      <vt:lpstr>The Methods of Communicating the to the world</vt:lpstr>
      <vt:lpstr>The of the priorities and expectations in a just and proud community manner by the program</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Implementation of a New System Approach in an Hospital Name Institutional Affiliation</dc:title>
  <dc:creator>admin</dc:creator>
  <cp:lastModifiedBy>HP</cp:lastModifiedBy>
  <cp:revision>82</cp:revision>
  <dcterms:created xsi:type="dcterms:W3CDTF">2020-10-30T03:03:34Z</dcterms:created>
  <dcterms:modified xsi:type="dcterms:W3CDTF">2020-10-30T17:53:31Z</dcterms:modified>
</cp:coreProperties>
</file>